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9" r:id="rId5"/>
    <p:sldId id="273" r:id="rId6"/>
    <p:sldId id="261" r:id="rId7"/>
    <p:sldId id="275" r:id="rId8"/>
    <p:sldId id="263" r:id="rId9"/>
    <p:sldId id="264" r:id="rId10"/>
    <p:sldId id="265" r:id="rId11"/>
    <p:sldId id="266" r:id="rId12"/>
    <p:sldId id="258" r:id="rId13"/>
    <p:sldId id="260" r:id="rId14"/>
    <p:sldId id="262" r:id="rId15"/>
    <p:sldId id="274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1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92" y="312"/>
      </p:cViewPr>
      <p:guideLst>
        <p:guide orient="horz" pos="2136"/>
        <p:guide pos="3840"/>
        <p:guide pos="45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E7D146-5BFD-4E94-B86E-437D36E5AD31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3351FBF-F99F-46BB-8902-2E059A8044E4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Exploit</a:t>
          </a:r>
        </a:p>
      </dgm:t>
    </dgm:pt>
    <dgm:pt modelId="{DBC7B260-EA6C-4122-A6FD-6115B745F223}" type="parTrans" cxnId="{6AF08EAB-BAC8-4198-B259-1B93E39E45B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A60B9D1-8C30-4BC8-B596-B9F246C7FAB8}" type="sibTrans" cxnId="{6AF08EAB-BAC8-4198-B259-1B93E39E45B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1E97C2E-9C64-41B7-8C80-B1BA30D739E6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Vulnerability</a:t>
          </a:r>
        </a:p>
      </dgm:t>
    </dgm:pt>
    <dgm:pt modelId="{FCD6598A-E7CF-4E85-A5A1-9FCAED82B76D}" type="parTrans" cxnId="{278AC0C4-4BBF-4F63-962A-BB2551D63DB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F878772-3691-4113-81FB-18D6BC7F0883}" type="sibTrans" cxnId="{278AC0C4-4BBF-4F63-962A-BB2551D63DB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FAC65AC-63C6-45C2-81AD-1C1A4E9BA662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Successful intrusion</a:t>
          </a:r>
        </a:p>
      </dgm:t>
    </dgm:pt>
    <dgm:pt modelId="{66D62DC8-AC57-4BBD-B51E-A5198C0B2904}" type="parTrans" cxnId="{716102BE-B812-455D-B157-F2936AB4937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3228436-D72D-4654-91BC-F59AEABD2D61}" type="sibTrans" cxnId="{716102BE-B812-455D-B157-F2936AB4937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6320F8-FFC5-4875-B997-10C291C4F77C}" type="pres">
      <dgm:prSet presAssocID="{6FE7D146-5BFD-4E94-B86E-437D36E5AD31}" presName="CompostProcess" presStyleCnt="0">
        <dgm:presLayoutVars>
          <dgm:dir/>
          <dgm:resizeHandles val="exact"/>
        </dgm:presLayoutVars>
      </dgm:prSet>
      <dgm:spPr/>
    </dgm:pt>
    <dgm:pt modelId="{575869B6-22FB-470B-A811-E07C9227577D}" type="pres">
      <dgm:prSet presAssocID="{6FE7D146-5BFD-4E94-B86E-437D36E5AD31}" presName="arrow" presStyleLbl="bgShp" presStyleIdx="0" presStyleCnt="1"/>
      <dgm:spPr/>
    </dgm:pt>
    <dgm:pt modelId="{F988FACE-F466-42DF-9D2A-71AC11B4471F}" type="pres">
      <dgm:prSet presAssocID="{6FE7D146-5BFD-4E94-B86E-437D36E5AD31}" presName="linearProcess" presStyleCnt="0"/>
      <dgm:spPr/>
    </dgm:pt>
    <dgm:pt modelId="{35835498-3D3F-451F-853C-E5CDF8F32F3E}" type="pres">
      <dgm:prSet presAssocID="{31E97C2E-9C64-41B7-8C80-B1BA30D739E6}" presName="textNode" presStyleLbl="node1" presStyleIdx="0" presStyleCnt="3">
        <dgm:presLayoutVars>
          <dgm:bulletEnabled val="1"/>
        </dgm:presLayoutVars>
      </dgm:prSet>
      <dgm:spPr/>
    </dgm:pt>
    <dgm:pt modelId="{73288AE7-99A9-4065-8064-F05491FF456E}" type="pres">
      <dgm:prSet presAssocID="{9F878772-3691-4113-81FB-18D6BC7F0883}" presName="sibTrans" presStyleCnt="0"/>
      <dgm:spPr/>
    </dgm:pt>
    <dgm:pt modelId="{33DCCE6C-F8CA-4DD9-89E7-814E296F7594}" type="pres">
      <dgm:prSet presAssocID="{D3351FBF-F99F-46BB-8902-2E059A8044E4}" presName="textNode" presStyleLbl="node1" presStyleIdx="1" presStyleCnt="3">
        <dgm:presLayoutVars>
          <dgm:bulletEnabled val="1"/>
        </dgm:presLayoutVars>
      </dgm:prSet>
      <dgm:spPr/>
    </dgm:pt>
    <dgm:pt modelId="{64FAB5FC-D2AC-4B11-863A-38E6A073E115}" type="pres">
      <dgm:prSet presAssocID="{EA60B9D1-8C30-4BC8-B596-B9F246C7FAB8}" presName="sibTrans" presStyleCnt="0"/>
      <dgm:spPr/>
    </dgm:pt>
    <dgm:pt modelId="{24E3DE63-5170-49D9-B1F0-DFE13B3871D0}" type="pres">
      <dgm:prSet presAssocID="{DFAC65AC-63C6-45C2-81AD-1C1A4E9BA662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0211F4B-B41A-4FE4-9160-F54D296AFB9F}" type="presOf" srcId="{DFAC65AC-63C6-45C2-81AD-1C1A4E9BA662}" destId="{24E3DE63-5170-49D9-B1F0-DFE13B3871D0}" srcOrd="0" destOrd="0" presId="urn:microsoft.com/office/officeart/2005/8/layout/hProcess9"/>
    <dgm:cxn modelId="{21F8A371-0638-491C-B5C6-1D9B4B6C616C}" type="presOf" srcId="{D3351FBF-F99F-46BB-8902-2E059A8044E4}" destId="{33DCCE6C-F8CA-4DD9-89E7-814E296F7594}" srcOrd="0" destOrd="0" presId="urn:microsoft.com/office/officeart/2005/8/layout/hProcess9"/>
    <dgm:cxn modelId="{6952EE75-0B44-47F4-8875-84C230D8C2FE}" type="presOf" srcId="{31E97C2E-9C64-41B7-8C80-B1BA30D739E6}" destId="{35835498-3D3F-451F-853C-E5CDF8F32F3E}" srcOrd="0" destOrd="0" presId="urn:microsoft.com/office/officeart/2005/8/layout/hProcess9"/>
    <dgm:cxn modelId="{6AF08EAB-BAC8-4198-B259-1B93E39E45B6}" srcId="{6FE7D146-5BFD-4E94-B86E-437D36E5AD31}" destId="{D3351FBF-F99F-46BB-8902-2E059A8044E4}" srcOrd="1" destOrd="0" parTransId="{DBC7B260-EA6C-4122-A6FD-6115B745F223}" sibTransId="{EA60B9D1-8C30-4BC8-B596-B9F246C7FAB8}"/>
    <dgm:cxn modelId="{716102BE-B812-455D-B157-F2936AB49378}" srcId="{6FE7D146-5BFD-4E94-B86E-437D36E5AD31}" destId="{DFAC65AC-63C6-45C2-81AD-1C1A4E9BA662}" srcOrd="2" destOrd="0" parTransId="{66D62DC8-AC57-4BBD-B51E-A5198C0B2904}" sibTransId="{63228436-D72D-4654-91BC-F59AEABD2D61}"/>
    <dgm:cxn modelId="{278AC0C4-4BBF-4F63-962A-BB2551D63DBB}" srcId="{6FE7D146-5BFD-4E94-B86E-437D36E5AD31}" destId="{31E97C2E-9C64-41B7-8C80-B1BA30D739E6}" srcOrd="0" destOrd="0" parTransId="{FCD6598A-E7CF-4E85-A5A1-9FCAED82B76D}" sibTransId="{9F878772-3691-4113-81FB-18D6BC7F0883}"/>
    <dgm:cxn modelId="{B904B4DE-1786-46E3-B350-3C30107A1910}" type="presOf" srcId="{6FE7D146-5BFD-4E94-B86E-437D36E5AD31}" destId="{086320F8-FFC5-4875-B997-10C291C4F77C}" srcOrd="0" destOrd="0" presId="urn:microsoft.com/office/officeart/2005/8/layout/hProcess9"/>
    <dgm:cxn modelId="{5B723813-F077-4F72-827A-ACECABCA1B67}" type="presParOf" srcId="{086320F8-FFC5-4875-B997-10C291C4F77C}" destId="{575869B6-22FB-470B-A811-E07C9227577D}" srcOrd="0" destOrd="0" presId="urn:microsoft.com/office/officeart/2005/8/layout/hProcess9"/>
    <dgm:cxn modelId="{FC958B56-E36A-4344-8FB7-6F5768448A86}" type="presParOf" srcId="{086320F8-FFC5-4875-B997-10C291C4F77C}" destId="{F988FACE-F466-42DF-9D2A-71AC11B4471F}" srcOrd="1" destOrd="0" presId="urn:microsoft.com/office/officeart/2005/8/layout/hProcess9"/>
    <dgm:cxn modelId="{3ABA9130-5604-4146-8F46-7CF9F31081EA}" type="presParOf" srcId="{F988FACE-F466-42DF-9D2A-71AC11B4471F}" destId="{35835498-3D3F-451F-853C-E5CDF8F32F3E}" srcOrd="0" destOrd="0" presId="urn:microsoft.com/office/officeart/2005/8/layout/hProcess9"/>
    <dgm:cxn modelId="{18E4684F-E4C3-44D2-A714-7ED70ED3D581}" type="presParOf" srcId="{F988FACE-F466-42DF-9D2A-71AC11B4471F}" destId="{73288AE7-99A9-4065-8064-F05491FF456E}" srcOrd="1" destOrd="0" presId="urn:microsoft.com/office/officeart/2005/8/layout/hProcess9"/>
    <dgm:cxn modelId="{B14F45FD-A40F-4BD4-A41F-799993D68372}" type="presParOf" srcId="{F988FACE-F466-42DF-9D2A-71AC11B4471F}" destId="{33DCCE6C-F8CA-4DD9-89E7-814E296F7594}" srcOrd="2" destOrd="0" presId="urn:microsoft.com/office/officeart/2005/8/layout/hProcess9"/>
    <dgm:cxn modelId="{951A3AF8-95B4-4ED8-8BC9-F87CDCA13252}" type="presParOf" srcId="{F988FACE-F466-42DF-9D2A-71AC11B4471F}" destId="{64FAB5FC-D2AC-4B11-863A-38E6A073E115}" srcOrd="3" destOrd="0" presId="urn:microsoft.com/office/officeart/2005/8/layout/hProcess9"/>
    <dgm:cxn modelId="{48686725-FD9D-4129-A0FC-33C011EFDE21}" type="presParOf" srcId="{F988FACE-F466-42DF-9D2A-71AC11B4471F}" destId="{24E3DE63-5170-49D9-B1F0-DFE13B3871D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29D8BD-F6A8-42D2-83B8-F34716B01478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56673551-105C-4FF4-8EFD-F04E49E0906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Identify substation IEDs</a:t>
          </a:r>
        </a:p>
      </dgm:t>
    </dgm:pt>
    <dgm:pt modelId="{ED89DC17-24F3-4BFC-B964-84EC5AA1F5CB}" type="parTrans" cxnId="{DE294745-7574-4638-A9DC-0916228C21BE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7F18B6-C097-4EE9-ACD6-7A8C94CBEB48}" type="sibTrans" cxnId="{DE294745-7574-4638-A9DC-0916228C21BE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05B2CA-50D8-4B29-9EC7-C3F53F53DD1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Find target combination of IEDs</a:t>
          </a:r>
        </a:p>
      </dgm:t>
    </dgm:pt>
    <dgm:pt modelId="{C647F731-EA8B-45DE-B61A-EA16F7C6C340}" type="parTrans" cxnId="{1B9648D1-21DD-4A8C-A3D8-62B75F40D46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8A71DF-108D-4644-AA6E-054D700877D0}" type="sibTrans" cxnId="{1B9648D1-21DD-4A8C-A3D8-62B75F40D46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8932A0-9D7C-435A-8D5B-F398B2D83D4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Create contingency: open breakers using target IEDs</a:t>
          </a:r>
        </a:p>
      </dgm:t>
    </dgm:pt>
    <dgm:pt modelId="{5386AC5D-1BD2-451B-B182-BC5FC49B1EBE}" type="parTrans" cxnId="{7682EE95-FE92-47BF-B6FB-E72C6C3EB96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7047C0-2360-4EA3-ABA6-C179854D0941}" type="sibTrans" cxnId="{7682EE95-FE92-47BF-B6FB-E72C6C3EB96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B77DDA-2A76-42BA-A4BF-1D743868F03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Run dynamic simulation using PSS/E</a:t>
          </a:r>
        </a:p>
      </dgm:t>
    </dgm:pt>
    <dgm:pt modelId="{CF89F8FF-C8B6-452A-A849-9CC72EAAD180}" type="parTrans" cxnId="{9643154F-9D55-48C1-A13C-F0C9D5D921D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ED9ACF-D268-4B6A-9BB6-6857A1A9DCCC}" type="sibTrans" cxnId="{9643154F-9D55-48C1-A13C-F0C9D5D921D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A51ED9-09A3-404C-A1F4-54250596692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Evaluate resulting impact</a:t>
          </a:r>
        </a:p>
      </dgm:t>
    </dgm:pt>
    <dgm:pt modelId="{42BA766F-A139-455A-A0DF-339A31D2F93B}" type="parTrans" cxnId="{7DE6C823-9F48-420E-B31F-9A3923880F71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11F4C5-E029-46CE-A49E-ED26DC68B2A5}" type="sibTrans" cxnId="{7DE6C823-9F48-420E-B31F-9A3923880F71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52F694-D99C-4258-B441-D7BC7A8C2150}" type="pres">
      <dgm:prSet presAssocID="{C329D8BD-F6A8-42D2-83B8-F34716B01478}" presName="CompostProcess" presStyleCnt="0">
        <dgm:presLayoutVars>
          <dgm:dir/>
          <dgm:resizeHandles val="exact"/>
        </dgm:presLayoutVars>
      </dgm:prSet>
      <dgm:spPr/>
    </dgm:pt>
    <dgm:pt modelId="{CF754B5C-9135-47D3-B982-2FC92704A424}" type="pres">
      <dgm:prSet presAssocID="{C329D8BD-F6A8-42D2-83B8-F34716B01478}" presName="arrow" presStyleLbl="bgShp" presStyleIdx="0" presStyleCnt="1" custScaleX="114761" custLinFactNeighborX="5520"/>
      <dgm:spPr/>
    </dgm:pt>
    <dgm:pt modelId="{CF5FE8EA-B804-42DE-9388-3C60995FD730}" type="pres">
      <dgm:prSet presAssocID="{C329D8BD-F6A8-42D2-83B8-F34716B01478}" presName="linearProcess" presStyleCnt="0"/>
      <dgm:spPr/>
    </dgm:pt>
    <dgm:pt modelId="{9AF73788-6218-4061-B40B-573CB51E8194}" type="pres">
      <dgm:prSet presAssocID="{56673551-105C-4FF4-8EFD-F04E49E09065}" presName="textNode" presStyleLbl="node1" presStyleIdx="0" presStyleCnt="5">
        <dgm:presLayoutVars>
          <dgm:bulletEnabled val="1"/>
        </dgm:presLayoutVars>
      </dgm:prSet>
      <dgm:spPr/>
    </dgm:pt>
    <dgm:pt modelId="{122A3655-BE48-4548-BA55-D4434D485FB5}" type="pres">
      <dgm:prSet presAssocID="{207F18B6-C097-4EE9-ACD6-7A8C94CBEB48}" presName="sibTrans" presStyleCnt="0"/>
      <dgm:spPr/>
    </dgm:pt>
    <dgm:pt modelId="{658AEF3F-003D-4CE8-9C2F-7D6F554E9F08}" type="pres">
      <dgm:prSet presAssocID="{5705B2CA-50D8-4B29-9EC7-C3F53F53DD1F}" presName="textNode" presStyleLbl="node1" presStyleIdx="1" presStyleCnt="5">
        <dgm:presLayoutVars>
          <dgm:bulletEnabled val="1"/>
        </dgm:presLayoutVars>
      </dgm:prSet>
      <dgm:spPr/>
    </dgm:pt>
    <dgm:pt modelId="{C05E02CC-4069-45E3-A8E7-45A9FD5E6847}" type="pres">
      <dgm:prSet presAssocID="{DC8A71DF-108D-4644-AA6E-054D700877D0}" presName="sibTrans" presStyleCnt="0"/>
      <dgm:spPr/>
    </dgm:pt>
    <dgm:pt modelId="{59E3B498-4D8D-4A47-8D01-6233BD91D48A}" type="pres">
      <dgm:prSet presAssocID="{C88932A0-9D7C-435A-8D5B-F398B2D83D44}" presName="textNode" presStyleLbl="node1" presStyleIdx="2" presStyleCnt="5">
        <dgm:presLayoutVars>
          <dgm:bulletEnabled val="1"/>
        </dgm:presLayoutVars>
      </dgm:prSet>
      <dgm:spPr/>
    </dgm:pt>
    <dgm:pt modelId="{1D2DDFB6-1350-4557-BEFC-53F788A2DCC2}" type="pres">
      <dgm:prSet presAssocID="{FA7047C0-2360-4EA3-ABA6-C179854D0941}" presName="sibTrans" presStyleCnt="0"/>
      <dgm:spPr/>
    </dgm:pt>
    <dgm:pt modelId="{ECE9F098-CAA0-44BB-934D-AD22B916DB67}" type="pres">
      <dgm:prSet presAssocID="{C4B77DDA-2A76-42BA-A4BF-1D743868F039}" presName="textNode" presStyleLbl="node1" presStyleIdx="3" presStyleCnt="5">
        <dgm:presLayoutVars>
          <dgm:bulletEnabled val="1"/>
        </dgm:presLayoutVars>
      </dgm:prSet>
      <dgm:spPr/>
    </dgm:pt>
    <dgm:pt modelId="{C4AD52E6-DC08-420A-8EE8-490001B047AC}" type="pres">
      <dgm:prSet presAssocID="{F3ED9ACF-D268-4B6A-9BB6-6857A1A9DCCC}" presName="sibTrans" presStyleCnt="0"/>
      <dgm:spPr/>
    </dgm:pt>
    <dgm:pt modelId="{A2D07A1B-505C-4828-A8DE-5603474A271B}" type="pres">
      <dgm:prSet presAssocID="{65A51ED9-09A3-404C-A1F4-54250596692B}" presName="textNode" presStyleLbl="node1" presStyleIdx="4" presStyleCnt="5" custLinFactNeighborX="15196">
        <dgm:presLayoutVars>
          <dgm:bulletEnabled val="1"/>
        </dgm:presLayoutVars>
      </dgm:prSet>
      <dgm:spPr/>
    </dgm:pt>
  </dgm:ptLst>
  <dgm:cxnLst>
    <dgm:cxn modelId="{7DE6C823-9F48-420E-B31F-9A3923880F71}" srcId="{C329D8BD-F6A8-42D2-83B8-F34716B01478}" destId="{65A51ED9-09A3-404C-A1F4-54250596692B}" srcOrd="4" destOrd="0" parTransId="{42BA766F-A139-455A-A0DF-339A31D2F93B}" sibTransId="{2011F4C5-E029-46CE-A49E-ED26DC68B2A5}"/>
    <dgm:cxn modelId="{DE294745-7574-4638-A9DC-0916228C21BE}" srcId="{C329D8BD-F6A8-42D2-83B8-F34716B01478}" destId="{56673551-105C-4FF4-8EFD-F04E49E09065}" srcOrd="0" destOrd="0" parTransId="{ED89DC17-24F3-4BFC-B964-84EC5AA1F5CB}" sibTransId="{207F18B6-C097-4EE9-ACD6-7A8C94CBEB48}"/>
    <dgm:cxn modelId="{1C111F4B-1879-4E9F-8A36-74D3938B875D}" type="presOf" srcId="{C4B77DDA-2A76-42BA-A4BF-1D743868F039}" destId="{ECE9F098-CAA0-44BB-934D-AD22B916DB67}" srcOrd="0" destOrd="0" presId="urn:microsoft.com/office/officeart/2005/8/layout/hProcess9"/>
    <dgm:cxn modelId="{9643154F-9D55-48C1-A13C-F0C9D5D921D2}" srcId="{C329D8BD-F6A8-42D2-83B8-F34716B01478}" destId="{C4B77DDA-2A76-42BA-A4BF-1D743868F039}" srcOrd="3" destOrd="0" parTransId="{CF89F8FF-C8B6-452A-A849-9CC72EAAD180}" sibTransId="{F3ED9ACF-D268-4B6A-9BB6-6857A1A9DCCC}"/>
    <dgm:cxn modelId="{C015D978-5114-42CA-91F9-7D688C3A6ECE}" type="presOf" srcId="{5705B2CA-50D8-4B29-9EC7-C3F53F53DD1F}" destId="{658AEF3F-003D-4CE8-9C2F-7D6F554E9F08}" srcOrd="0" destOrd="0" presId="urn:microsoft.com/office/officeart/2005/8/layout/hProcess9"/>
    <dgm:cxn modelId="{006A9A7E-0710-4D1E-AFBB-6240309E298A}" type="presOf" srcId="{C329D8BD-F6A8-42D2-83B8-F34716B01478}" destId="{8452F694-D99C-4258-B441-D7BC7A8C2150}" srcOrd="0" destOrd="0" presId="urn:microsoft.com/office/officeart/2005/8/layout/hProcess9"/>
    <dgm:cxn modelId="{7682EE95-FE92-47BF-B6FB-E72C6C3EB96C}" srcId="{C329D8BD-F6A8-42D2-83B8-F34716B01478}" destId="{C88932A0-9D7C-435A-8D5B-F398B2D83D44}" srcOrd="2" destOrd="0" parTransId="{5386AC5D-1BD2-451B-B182-BC5FC49B1EBE}" sibTransId="{FA7047C0-2360-4EA3-ABA6-C179854D0941}"/>
    <dgm:cxn modelId="{62532EBF-4DDA-4671-A149-795A16330F4D}" type="presOf" srcId="{65A51ED9-09A3-404C-A1F4-54250596692B}" destId="{A2D07A1B-505C-4828-A8DE-5603474A271B}" srcOrd="0" destOrd="0" presId="urn:microsoft.com/office/officeart/2005/8/layout/hProcess9"/>
    <dgm:cxn modelId="{1B9648D1-21DD-4A8C-A3D8-62B75F40D46C}" srcId="{C329D8BD-F6A8-42D2-83B8-F34716B01478}" destId="{5705B2CA-50D8-4B29-9EC7-C3F53F53DD1F}" srcOrd="1" destOrd="0" parTransId="{C647F731-EA8B-45DE-B61A-EA16F7C6C340}" sibTransId="{DC8A71DF-108D-4644-AA6E-054D700877D0}"/>
    <dgm:cxn modelId="{A20D44DC-9B9B-4844-91CA-225F82FA372C}" type="presOf" srcId="{56673551-105C-4FF4-8EFD-F04E49E09065}" destId="{9AF73788-6218-4061-B40B-573CB51E8194}" srcOrd="0" destOrd="0" presId="urn:microsoft.com/office/officeart/2005/8/layout/hProcess9"/>
    <dgm:cxn modelId="{8B8D1BE0-E9B3-49C1-B2DA-C66A2A692A70}" type="presOf" srcId="{C88932A0-9D7C-435A-8D5B-F398B2D83D44}" destId="{59E3B498-4D8D-4A47-8D01-6233BD91D48A}" srcOrd="0" destOrd="0" presId="urn:microsoft.com/office/officeart/2005/8/layout/hProcess9"/>
    <dgm:cxn modelId="{8914EBD5-67F0-4D6C-B2FE-7DBC2257DAF5}" type="presParOf" srcId="{8452F694-D99C-4258-B441-D7BC7A8C2150}" destId="{CF754B5C-9135-47D3-B982-2FC92704A424}" srcOrd="0" destOrd="0" presId="urn:microsoft.com/office/officeart/2005/8/layout/hProcess9"/>
    <dgm:cxn modelId="{774CE019-64E7-4E82-A704-04B3437AA9FF}" type="presParOf" srcId="{8452F694-D99C-4258-B441-D7BC7A8C2150}" destId="{CF5FE8EA-B804-42DE-9388-3C60995FD730}" srcOrd="1" destOrd="0" presId="urn:microsoft.com/office/officeart/2005/8/layout/hProcess9"/>
    <dgm:cxn modelId="{66F91D83-C848-4AC3-888E-7887F757EBA8}" type="presParOf" srcId="{CF5FE8EA-B804-42DE-9388-3C60995FD730}" destId="{9AF73788-6218-4061-B40B-573CB51E8194}" srcOrd="0" destOrd="0" presId="urn:microsoft.com/office/officeart/2005/8/layout/hProcess9"/>
    <dgm:cxn modelId="{95707F8C-917D-4A40-9F33-C56BEF4913AB}" type="presParOf" srcId="{CF5FE8EA-B804-42DE-9388-3C60995FD730}" destId="{122A3655-BE48-4548-BA55-D4434D485FB5}" srcOrd="1" destOrd="0" presId="urn:microsoft.com/office/officeart/2005/8/layout/hProcess9"/>
    <dgm:cxn modelId="{C427D4BC-0F09-47C4-A07C-315338D599D6}" type="presParOf" srcId="{CF5FE8EA-B804-42DE-9388-3C60995FD730}" destId="{658AEF3F-003D-4CE8-9C2F-7D6F554E9F08}" srcOrd="2" destOrd="0" presId="urn:microsoft.com/office/officeart/2005/8/layout/hProcess9"/>
    <dgm:cxn modelId="{ADAF4D6B-4928-43F4-B03C-81E929FAE042}" type="presParOf" srcId="{CF5FE8EA-B804-42DE-9388-3C60995FD730}" destId="{C05E02CC-4069-45E3-A8E7-45A9FD5E6847}" srcOrd="3" destOrd="0" presId="urn:microsoft.com/office/officeart/2005/8/layout/hProcess9"/>
    <dgm:cxn modelId="{E953BD89-4462-4147-A258-2E84F2F9DD27}" type="presParOf" srcId="{CF5FE8EA-B804-42DE-9388-3C60995FD730}" destId="{59E3B498-4D8D-4A47-8D01-6233BD91D48A}" srcOrd="4" destOrd="0" presId="urn:microsoft.com/office/officeart/2005/8/layout/hProcess9"/>
    <dgm:cxn modelId="{F7E5EDA6-38EF-4772-8B24-442C8B63B065}" type="presParOf" srcId="{CF5FE8EA-B804-42DE-9388-3C60995FD730}" destId="{1D2DDFB6-1350-4557-BEFC-53F788A2DCC2}" srcOrd="5" destOrd="0" presId="urn:microsoft.com/office/officeart/2005/8/layout/hProcess9"/>
    <dgm:cxn modelId="{C0FF8D46-DC99-4CB8-99B7-4DA23B074A10}" type="presParOf" srcId="{CF5FE8EA-B804-42DE-9388-3C60995FD730}" destId="{ECE9F098-CAA0-44BB-934D-AD22B916DB67}" srcOrd="6" destOrd="0" presId="urn:microsoft.com/office/officeart/2005/8/layout/hProcess9"/>
    <dgm:cxn modelId="{2B82EBBC-9300-4CD1-A0E6-D62B08B4B902}" type="presParOf" srcId="{CF5FE8EA-B804-42DE-9388-3C60995FD730}" destId="{C4AD52E6-DC08-420A-8EE8-490001B047AC}" srcOrd="7" destOrd="0" presId="urn:microsoft.com/office/officeart/2005/8/layout/hProcess9"/>
    <dgm:cxn modelId="{49F8A681-E434-4481-B434-45B862DB878F}" type="presParOf" srcId="{CF5FE8EA-B804-42DE-9388-3C60995FD730}" destId="{A2D07A1B-505C-4828-A8DE-5603474A271B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869B6-22FB-470B-A811-E07C9227577D}">
      <dsp:nvSpPr>
        <dsp:cNvPr id="0" name=""/>
        <dsp:cNvSpPr/>
      </dsp:nvSpPr>
      <dsp:spPr>
        <a:xfrm>
          <a:off x="251977" y="0"/>
          <a:ext cx="2855743" cy="188175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35498-3D3F-451F-853C-E5CDF8F32F3E}">
      <dsp:nvSpPr>
        <dsp:cNvPr id="0" name=""/>
        <dsp:cNvSpPr/>
      </dsp:nvSpPr>
      <dsp:spPr>
        <a:xfrm>
          <a:off x="3609" y="564527"/>
          <a:ext cx="1081402" cy="7527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Vulnerability</a:t>
          </a:r>
        </a:p>
      </dsp:txBody>
      <dsp:txXfrm>
        <a:off x="40353" y="601271"/>
        <a:ext cx="1007914" cy="679215"/>
      </dsp:txXfrm>
    </dsp:sp>
    <dsp:sp modelId="{33DCCE6C-F8CA-4DD9-89E7-814E296F7594}">
      <dsp:nvSpPr>
        <dsp:cNvPr id="0" name=""/>
        <dsp:cNvSpPr/>
      </dsp:nvSpPr>
      <dsp:spPr>
        <a:xfrm>
          <a:off x="1139147" y="564527"/>
          <a:ext cx="1081402" cy="7527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Exploit</a:t>
          </a:r>
        </a:p>
      </dsp:txBody>
      <dsp:txXfrm>
        <a:off x="1175891" y="601271"/>
        <a:ext cx="1007914" cy="679215"/>
      </dsp:txXfrm>
    </dsp:sp>
    <dsp:sp modelId="{24E3DE63-5170-49D9-B1F0-DFE13B3871D0}">
      <dsp:nvSpPr>
        <dsp:cNvPr id="0" name=""/>
        <dsp:cNvSpPr/>
      </dsp:nvSpPr>
      <dsp:spPr>
        <a:xfrm>
          <a:off x="2274686" y="564527"/>
          <a:ext cx="1081402" cy="7527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Successful intrusion</a:t>
          </a:r>
        </a:p>
      </dsp:txBody>
      <dsp:txXfrm>
        <a:off x="2311430" y="601271"/>
        <a:ext cx="1007914" cy="6792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54B5C-9135-47D3-B982-2FC92704A424}">
      <dsp:nvSpPr>
        <dsp:cNvPr id="0" name=""/>
        <dsp:cNvSpPr/>
      </dsp:nvSpPr>
      <dsp:spPr>
        <a:xfrm>
          <a:off x="289274" y="0"/>
          <a:ext cx="11502677" cy="21145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73788-6218-4061-B40B-573CB51E8194}">
      <dsp:nvSpPr>
        <dsp:cNvPr id="0" name=""/>
        <dsp:cNvSpPr/>
      </dsp:nvSpPr>
      <dsp:spPr>
        <a:xfrm>
          <a:off x="3549" y="634364"/>
          <a:ext cx="2252754" cy="84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Identify substation IEDs</a:t>
          </a:r>
        </a:p>
      </dsp:txBody>
      <dsp:txXfrm>
        <a:off x="44839" y="675654"/>
        <a:ext cx="2170174" cy="763240"/>
      </dsp:txXfrm>
    </dsp:sp>
    <dsp:sp modelId="{658AEF3F-003D-4CE8-9C2F-7D6F554E9F08}">
      <dsp:nvSpPr>
        <dsp:cNvPr id="0" name=""/>
        <dsp:cNvSpPr/>
      </dsp:nvSpPr>
      <dsp:spPr>
        <a:xfrm>
          <a:off x="2386574" y="634364"/>
          <a:ext cx="2252754" cy="845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Find target combination of IEDs</a:t>
          </a:r>
        </a:p>
      </dsp:txBody>
      <dsp:txXfrm>
        <a:off x="2427864" y="675654"/>
        <a:ext cx="2170174" cy="763240"/>
      </dsp:txXfrm>
    </dsp:sp>
    <dsp:sp modelId="{59E3B498-4D8D-4A47-8D01-6233BD91D48A}">
      <dsp:nvSpPr>
        <dsp:cNvPr id="0" name=""/>
        <dsp:cNvSpPr/>
      </dsp:nvSpPr>
      <dsp:spPr>
        <a:xfrm>
          <a:off x="4769598" y="634364"/>
          <a:ext cx="2252754" cy="845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Create contingency: open breakers using target IEDs</a:t>
          </a:r>
        </a:p>
      </dsp:txBody>
      <dsp:txXfrm>
        <a:off x="4810888" y="675654"/>
        <a:ext cx="2170174" cy="763240"/>
      </dsp:txXfrm>
    </dsp:sp>
    <dsp:sp modelId="{ECE9F098-CAA0-44BB-934D-AD22B916DB67}">
      <dsp:nvSpPr>
        <dsp:cNvPr id="0" name=""/>
        <dsp:cNvSpPr/>
      </dsp:nvSpPr>
      <dsp:spPr>
        <a:xfrm>
          <a:off x="7152623" y="634364"/>
          <a:ext cx="2252754" cy="845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Run dynamic simulation using PSS/E</a:t>
          </a:r>
        </a:p>
      </dsp:txBody>
      <dsp:txXfrm>
        <a:off x="7193913" y="675654"/>
        <a:ext cx="2170174" cy="763240"/>
      </dsp:txXfrm>
    </dsp:sp>
    <dsp:sp modelId="{A2D07A1B-505C-4828-A8DE-5603474A271B}">
      <dsp:nvSpPr>
        <dsp:cNvPr id="0" name=""/>
        <dsp:cNvSpPr/>
      </dsp:nvSpPr>
      <dsp:spPr>
        <a:xfrm>
          <a:off x="9539197" y="634364"/>
          <a:ext cx="2252754" cy="8458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Candara" panose="020E0502030303020204" pitchFamily="34" charset="0"/>
              <a:cs typeface="Times New Roman" panose="02020603050405020304" pitchFamily="18" charset="0"/>
            </a:rPr>
            <a:t>Evaluate resulting impact</a:t>
          </a:r>
        </a:p>
      </dsp:txBody>
      <dsp:txXfrm>
        <a:off x="9580487" y="675654"/>
        <a:ext cx="2170174" cy="763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55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1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05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Drag photo or 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737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9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92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04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6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0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7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52834-C14F-4CD7-A25E-022ED22224E0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B998B-1D3B-4741-9872-CE3E3C33C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3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edetails.com/vendor/45/Apache.html" TargetMode="External"/><Relationship Id="rId2" Type="http://schemas.openxmlformats.org/officeDocument/2006/relationships/hyperlink" Target="https://www.cvedetails.com/vendor/2/FTP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vedetails.com/vendor/120/SSH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fif"/><Relationship Id="rId7" Type="http://schemas.openxmlformats.org/officeDocument/2006/relationships/image" Target="../media/image36.jf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jfif"/><Relationship Id="rId4" Type="http://schemas.openxmlformats.org/officeDocument/2006/relationships/image" Target="../media/image15.jfif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5.jfif"/><Relationship Id="rId7" Type="http://schemas.openxmlformats.org/officeDocument/2006/relationships/image" Target="../media/image36.jfif"/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jfif"/><Relationship Id="rId9" Type="http://schemas.openxmlformats.org/officeDocument/2006/relationships/image" Target="../media/image16.jf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fif"/><Relationship Id="rId3" Type="http://schemas.openxmlformats.org/officeDocument/2006/relationships/image" Target="../media/image15.jfif"/><Relationship Id="rId7" Type="http://schemas.openxmlformats.org/officeDocument/2006/relationships/image" Target="../media/image34.jfif"/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fif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5.jfif"/><Relationship Id="rId7" Type="http://schemas.openxmlformats.org/officeDocument/2006/relationships/image" Target="../media/image16.jfif"/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fif"/><Relationship Id="rId5" Type="http://schemas.openxmlformats.org/officeDocument/2006/relationships/image" Target="../media/image37.png"/><Relationship Id="rId4" Type="http://schemas.openxmlformats.org/officeDocument/2006/relationships/image" Target="../media/image36.jf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fif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f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/>
          <a:stretch/>
        </p:blipFill>
        <p:spPr>
          <a:xfrm>
            <a:off x="-171032" y="0"/>
            <a:ext cx="9187408" cy="6858000"/>
          </a:xfrm>
          <a:prstGeom prst="rect">
            <a:avLst/>
          </a:prstGeom>
        </p:spPr>
      </p:pic>
      <p:sp>
        <p:nvSpPr>
          <p:cNvPr id="335" name="Rectangle"/>
          <p:cNvSpPr/>
          <p:nvPr/>
        </p:nvSpPr>
        <p:spPr>
          <a:xfrm>
            <a:off x="-171032" y="-139960"/>
            <a:ext cx="9187407" cy="6858001"/>
          </a:xfrm>
          <a:prstGeom prst="rect">
            <a:avLst/>
          </a:prstGeom>
          <a:solidFill>
            <a:srgbClr val="83003F">
              <a:alpha val="8981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36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70" y="1687785"/>
            <a:ext cx="248047" cy="248048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PRESENTATION TITLE GOES HERE"/>
          <p:cNvSpPr/>
          <p:nvPr/>
        </p:nvSpPr>
        <p:spPr>
          <a:xfrm>
            <a:off x="1300602" y="1754155"/>
            <a:ext cx="6910337" cy="1998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Autofit/>
          </a:bodyPr>
          <a:lstStyle>
            <a:lvl1pPr defTabSz="758951">
              <a:lnSpc>
                <a:spcPct val="90000"/>
              </a:lnSpc>
              <a:defRPr sz="5312" spc="265">
                <a:solidFill>
                  <a:schemeClr val="accent5">
                    <a:hueOff val="-15428571"/>
                    <a:satOff val="-30434"/>
                    <a:lumOff val="9019"/>
                  </a:schemeClr>
                </a:solidFill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sz="4400" dirty="0">
                <a:cs typeface="Times New Roman" panose="02020603050405020304" pitchFamily="18" charset="0"/>
              </a:rPr>
              <a:t>Cyber-Physical Security Analysis using Bayesian Attack Trees</a:t>
            </a:r>
            <a:endParaRPr lang="en-US" sz="4400" spc="600" dirty="0"/>
          </a:p>
        </p:txBody>
      </p:sp>
      <p:pic>
        <p:nvPicPr>
          <p:cNvPr id="339" name="Standard_CMYK.pdf" descr="Standard_CMYK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725" y="3005633"/>
            <a:ext cx="2286001" cy="952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1300602" y="3978407"/>
            <a:ext cx="6402262" cy="541620"/>
            <a:chOff x="1300602" y="4207009"/>
            <a:chExt cx="6402262" cy="541620"/>
          </a:xfrm>
        </p:grpSpPr>
        <p:sp>
          <p:nvSpPr>
            <p:cNvPr id="338" name="Professor Albert Einstein June 23, 2018"/>
            <p:cNvSpPr/>
            <p:nvPr/>
          </p:nvSpPr>
          <p:spPr>
            <a:xfrm>
              <a:off x="1300602" y="4207009"/>
              <a:ext cx="6402262" cy="3077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400" cap="all" spc="200" dirty="0">
                  <a:latin typeface="Acherus Grotesque" charset="0"/>
                  <a:ea typeface="Acherus Grotesque" charset="0"/>
                  <a:cs typeface="Acherus Grotesque" charset="0"/>
                </a:rPr>
                <a:t>Rounak MEYUR</a:t>
              </a:r>
              <a:endParaRPr lang="en-US" sz="1000" i="1" cap="all" spc="200" dirty="0">
                <a:solidFill>
                  <a:schemeClr val="bg1"/>
                </a:solidFill>
                <a:latin typeface="Acherus Grotesque" charset="0"/>
                <a:ea typeface="Acherus Grotesque" charset="0"/>
                <a:cs typeface="Acherus Grotesque" charset="0"/>
              </a:endParaRPr>
            </a:p>
          </p:txBody>
        </p:sp>
        <p:sp>
          <p:nvSpPr>
            <p:cNvPr id="8" name="Professor Albert Einstein June 23, 2018"/>
            <p:cNvSpPr/>
            <p:nvPr/>
          </p:nvSpPr>
          <p:spPr>
            <a:xfrm>
              <a:off x="1300602" y="4502408"/>
              <a:ext cx="6402262" cy="2462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000" cap="all" spc="200" dirty="0">
                  <a:solidFill>
                    <a:schemeClr val="bg1"/>
                  </a:solidFill>
                  <a:latin typeface="Acherus Grotesque" charset="0"/>
                  <a:ea typeface="Acherus Grotesque" charset="0"/>
                  <a:cs typeface="Acherus Grotesque" charset="0"/>
                </a:rPr>
                <a:t>December 7,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162556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19673"/>
            <a:ext cx="10515600" cy="505729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Modeled Bayesian attack trees for substation LAN architectures and control center SCADA system.</a:t>
            </a:r>
          </a:p>
          <a:p>
            <a:pPr lvl="1"/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Models include </a:t>
            </a:r>
            <a:r>
              <a:rPr lang="en-US" dirty="0">
                <a:solidFill>
                  <a:srgbClr val="7030A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possible vulnerabilities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in the SCADA system.</a:t>
            </a:r>
          </a:p>
          <a:p>
            <a:pPr lvl="1"/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Successful exploit of a vulnerability is evaluated from the </a:t>
            </a:r>
            <a:r>
              <a:rPr lang="en-US" dirty="0">
                <a:solidFill>
                  <a:srgbClr val="7030A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CVE database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of vulnerabilities.</a:t>
            </a:r>
          </a:p>
          <a:p>
            <a:pPr lvl="1"/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Attack efficiency includes the </a:t>
            </a:r>
            <a:r>
              <a:rPr lang="en-US" dirty="0">
                <a:solidFill>
                  <a:srgbClr val="7030A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time to compromise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a vulnerability.</a:t>
            </a:r>
          </a:p>
          <a:p>
            <a:pPr lvl="1"/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Models include the </a:t>
            </a:r>
            <a:r>
              <a:rPr lang="en-US" dirty="0">
                <a:solidFill>
                  <a:srgbClr val="7030A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skill level</a:t>
            </a:r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 of intruder to estimate the attack efficiency.</a:t>
            </a:r>
          </a:p>
          <a:p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Risk analysis of a cyber attack on a power system.</a:t>
            </a:r>
          </a:p>
          <a:p>
            <a:pPr lvl="1"/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Incorporates the impact on the physical power system when an HMI is compromised.</a:t>
            </a:r>
          </a:p>
          <a:p>
            <a:pPr lvl="1"/>
            <a:r>
              <a:rPr lang="en-US" dirty="0">
                <a:latin typeface="Candara" panose="020E0502030303020204" pitchFamily="34" charset="0"/>
                <a:cs typeface="Arial" panose="020B0604020202020204" pitchFamily="34" charset="0"/>
              </a:rPr>
              <a:t>Incorporates the attack efficiency of the intruder.</a:t>
            </a:r>
          </a:p>
        </p:txBody>
      </p:sp>
    </p:spTree>
    <p:extLst>
      <p:ext uri="{BB962C8B-B14F-4D97-AF65-F5344CB8AC3E}">
        <p14:creationId xmlns:p14="http://schemas.microsoft.com/office/powerpoint/2010/main" val="37070090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09600" y="1119673"/>
            <a:ext cx="10972800" cy="50572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W. </a:t>
            </a:r>
            <a:r>
              <a:rPr lang="en-US" sz="1800" dirty="0" err="1">
                <a:latin typeface="Candara" panose="020E0502030303020204" pitchFamily="34" charset="0"/>
                <a:cs typeface="Times New Roman" panose="02020603050405020304" pitchFamily="18" charset="0"/>
              </a:rPr>
              <a:t>Nzoukou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, L. Wang, S. </a:t>
            </a:r>
            <a:r>
              <a:rPr lang="en-US" sz="1800" dirty="0" err="1">
                <a:latin typeface="Candara" panose="020E0502030303020204" pitchFamily="34" charset="0"/>
                <a:cs typeface="Times New Roman" panose="02020603050405020304" pitchFamily="18" charset="0"/>
              </a:rPr>
              <a:t>Jajodia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 and A. </a:t>
            </a:r>
            <a:r>
              <a:rPr lang="en-US" sz="1800" dirty="0" err="1">
                <a:latin typeface="Candara" panose="020E0502030303020204" pitchFamily="34" charset="0"/>
                <a:cs typeface="Times New Roman" panose="02020603050405020304" pitchFamily="18" charset="0"/>
              </a:rPr>
              <a:t>Singhal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, "A Unified Framework for Measuring a Network's Mean Time-to-Compromise," </a:t>
            </a:r>
            <a:r>
              <a:rPr lang="en-US" sz="1800" i="1" dirty="0">
                <a:latin typeface="Candara" panose="020E0502030303020204" pitchFamily="34" charset="0"/>
                <a:cs typeface="Times New Roman" panose="02020603050405020304" pitchFamily="18" charset="0"/>
              </a:rPr>
              <a:t>2013 IEEE 32nd International Symposium on Reliable Distributed Systems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, Braga, 2013, pp. 215-224.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Y. Zhang, L. Wang, Y. Xiang and C. Ten, "Power System Reliability Evaluation With SCADA Cybersecurity Considerations," in </a:t>
            </a:r>
            <a:r>
              <a:rPr lang="en-US" sz="1800" i="1" dirty="0">
                <a:latin typeface="Candara" panose="020E0502030303020204" pitchFamily="34" charset="0"/>
                <a:cs typeface="Times New Roman" panose="02020603050405020304" pitchFamily="18" charset="0"/>
              </a:rPr>
              <a:t>IEEE Transactions on Smart Grid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, vol. 6, no. 4, pp. 1707-1721, July 2015.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McQueen, M.A., Boyer, W.F., Flynn, M.A., &amp; </a:t>
            </a:r>
            <a:r>
              <a:rPr lang="en-US" sz="1800" dirty="0" err="1">
                <a:latin typeface="Candara" panose="020E0502030303020204" pitchFamily="34" charset="0"/>
                <a:cs typeface="Times New Roman" panose="02020603050405020304" pitchFamily="18" charset="0"/>
              </a:rPr>
              <a:t>Beitel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, G.A., “Time-to-Compromise Model for Cyber Risk Reduction Estimation”, </a:t>
            </a:r>
            <a:r>
              <a:rPr lang="en-US" sz="1800" i="1" dirty="0">
                <a:latin typeface="Candara" panose="020E0502030303020204" pitchFamily="34" charset="0"/>
                <a:cs typeface="Times New Roman" panose="02020603050405020304" pitchFamily="18" charset="0"/>
              </a:rPr>
              <a:t>Quality of Protection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, 2006.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>
                <a:latin typeface="Candara" panose="020E0502030303020204" pitchFamily="34" charset="0"/>
                <a:cs typeface="Times New Roman" panose="02020603050405020304" pitchFamily="18" charset="0"/>
              </a:rPr>
              <a:t>Stefanov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, A., Liu, C., </a:t>
            </a:r>
            <a:r>
              <a:rPr lang="en-US" sz="1800" dirty="0" err="1">
                <a:latin typeface="Candara" panose="020E0502030303020204" pitchFamily="34" charset="0"/>
                <a:cs typeface="Times New Roman" panose="02020603050405020304" pitchFamily="18" charset="0"/>
              </a:rPr>
              <a:t>Govindarasu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, M. and Wu, S. (2015), SCADA modeling for performance and vulnerability assessment of integrated cyber–physical systems. Int. Trans. Electr. </a:t>
            </a:r>
            <a:r>
              <a:rPr lang="en-US" sz="1800" dirty="0" err="1">
                <a:latin typeface="Candara" panose="020E0502030303020204" pitchFamily="34" charset="0"/>
                <a:cs typeface="Times New Roman" panose="02020603050405020304" pitchFamily="18" charset="0"/>
              </a:rPr>
              <a:t>Energ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. Syst., 25: 498–519.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CVE Database of FTP Vulnerability. [Online]. Available: 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  <a:hlinkClick r:id="rId2"/>
              </a:rPr>
              <a:t>https://www.cvedetails.com/vendor/2/FTP.html</a:t>
            </a:r>
            <a:endParaRPr lang="en-US" sz="1800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CVE Database of HTTP Vulnerability. [Online]. Available: 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  <a:hlinkClick r:id="rId3"/>
              </a:rPr>
              <a:t>https://www.cvedetails.com/vendor/45/Apache.html</a:t>
            </a:r>
            <a:endParaRPr lang="en-US" sz="1800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</a:rPr>
              <a:t>CVE Database of SSH Vulnerability. [Online]. Available: </a:t>
            </a:r>
            <a:r>
              <a:rPr lang="en-US" sz="1800" dirty="0">
                <a:latin typeface="Candara" panose="020E0502030303020204" pitchFamily="34" charset="0"/>
                <a:cs typeface="Times New Roman" panose="02020603050405020304" pitchFamily="18" charset="0"/>
                <a:hlinkClick r:id="rId4"/>
              </a:rPr>
              <a:t>https://www.cvedetails.com/vendor/120/SSH.html</a:t>
            </a:r>
            <a:endParaRPr lang="en-US" sz="1800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ndara" panose="020E0502030303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ndara" panose="020E0502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4596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Cyber Attack Model: Bayesian Attack Trees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20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18" y="683840"/>
            <a:ext cx="7108552" cy="137171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93611" y="2188894"/>
            <a:ext cx="5407234" cy="3981083"/>
            <a:chOff x="199395" y="2715202"/>
            <a:chExt cx="5664987" cy="4170855"/>
          </a:xfrm>
        </p:grpSpPr>
        <p:sp>
          <p:nvSpPr>
            <p:cNvPr id="22" name="Oval 21"/>
            <p:cNvSpPr/>
            <p:nvPr/>
          </p:nvSpPr>
          <p:spPr>
            <a:xfrm>
              <a:off x="1362270" y="3396337"/>
              <a:ext cx="1436914" cy="47586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&lt;Ser1, 0, 1&gt;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84851" y="3396336"/>
              <a:ext cx="1436914" cy="475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&lt;Ser2, 0, 1&gt;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2307772" y="4627977"/>
              <a:ext cx="1436914" cy="47586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&lt;Ser3, 1, 2&gt;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99395" y="2917269"/>
              <a:ext cx="1221271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Service: Ser1(1)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93682" y="2715202"/>
              <a:ext cx="1374099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Privilege: user(0)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81834" y="2715202"/>
              <a:ext cx="1400969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Connection: &lt;0,1&gt;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19599" y="2917269"/>
              <a:ext cx="1244783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Service: Ser2(1)</a:t>
              </a:r>
            </a:p>
          </p:txBody>
        </p:sp>
        <p:cxnSp>
          <p:nvCxnSpPr>
            <p:cNvPr id="37" name="Straight Arrow Connector 36"/>
            <p:cNvCxnSpPr>
              <a:stCxn id="33" idx="2"/>
              <a:endCxn id="22" idx="2"/>
            </p:cNvCxnSpPr>
            <p:nvPr/>
          </p:nvCxnSpPr>
          <p:spPr>
            <a:xfrm>
              <a:off x="810030" y="3207472"/>
              <a:ext cx="552240" cy="4267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4" idx="2"/>
              <a:endCxn id="22" idx="0"/>
            </p:cNvCxnSpPr>
            <p:nvPr/>
          </p:nvCxnSpPr>
          <p:spPr>
            <a:xfrm flipH="1">
              <a:off x="2080727" y="3005405"/>
              <a:ext cx="4" cy="39093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2"/>
              <a:endCxn id="22" idx="7"/>
            </p:cNvCxnSpPr>
            <p:nvPr/>
          </p:nvCxnSpPr>
          <p:spPr>
            <a:xfrm flipH="1">
              <a:off x="2588752" y="3005405"/>
              <a:ext cx="1293566" cy="460621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6" idx="2"/>
              <a:endCxn id="23" idx="6"/>
            </p:cNvCxnSpPr>
            <p:nvPr/>
          </p:nvCxnSpPr>
          <p:spPr>
            <a:xfrm flipH="1">
              <a:off x="4621765" y="3207472"/>
              <a:ext cx="620226" cy="4267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2"/>
              <a:endCxn id="23" idx="0"/>
            </p:cNvCxnSpPr>
            <p:nvPr/>
          </p:nvCxnSpPr>
          <p:spPr>
            <a:xfrm>
              <a:off x="3882318" y="3005405"/>
              <a:ext cx="20990" cy="390931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4" idx="2"/>
              <a:endCxn id="23" idx="1"/>
            </p:cNvCxnSpPr>
            <p:nvPr/>
          </p:nvCxnSpPr>
          <p:spPr>
            <a:xfrm>
              <a:off x="2080731" y="3005405"/>
              <a:ext cx="1314551" cy="46062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355137" y="4111587"/>
              <a:ext cx="1342189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Privilege: user(1)</a:t>
              </a:r>
            </a:p>
          </p:txBody>
        </p:sp>
        <p:cxnSp>
          <p:nvCxnSpPr>
            <p:cNvPr id="44" name="Straight Arrow Connector 43"/>
            <p:cNvCxnSpPr>
              <a:stCxn id="22" idx="4"/>
              <a:endCxn id="43" idx="0"/>
            </p:cNvCxnSpPr>
            <p:nvPr/>
          </p:nvCxnSpPr>
          <p:spPr>
            <a:xfrm>
              <a:off x="2080727" y="3872199"/>
              <a:ext cx="945504" cy="2393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3" idx="4"/>
              <a:endCxn id="43" idx="0"/>
            </p:cNvCxnSpPr>
            <p:nvPr/>
          </p:nvCxnSpPr>
          <p:spPr>
            <a:xfrm flipH="1">
              <a:off x="3026231" y="3872198"/>
              <a:ext cx="877077" cy="239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80757" y="4321815"/>
              <a:ext cx="1392571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Connection: &lt;1,2&gt;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94380" y="4310448"/>
              <a:ext cx="1266615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Service: Ser3(2)</a:t>
              </a:r>
            </a:p>
          </p:txBody>
        </p:sp>
        <p:cxnSp>
          <p:nvCxnSpPr>
            <p:cNvPr id="48" name="Straight Arrow Connector 47"/>
            <p:cNvCxnSpPr>
              <a:stCxn id="46" idx="3"/>
              <a:endCxn id="32" idx="1"/>
            </p:cNvCxnSpPr>
            <p:nvPr/>
          </p:nvCxnSpPr>
          <p:spPr>
            <a:xfrm>
              <a:off x="2073328" y="4466917"/>
              <a:ext cx="444876" cy="230749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7" idx="1"/>
              <a:endCxn id="32" idx="7"/>
            </p:cNvCxnSpPr>
            <p:nvPr/>
          </p:nvCxnSpPr>
          <p:spPr>
            <a:xfrm flipH="1">
              <a:off x="3534254" y="4455550"/>
              <a:ext cx="360127" cy="2421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3" idx="2"/>
              <a:endCxn id="32" idx="0"/>
            </p:cNvCxnSpPr>
            <p:nvPr/>
          </p:nvCxnSpPr>
          <p:spPr>
            <a:xfrm flipH="1">
              <a:off x="3026229" y="4401790"/>
              <a:ext cx="2" cy="2261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2307772" y="5889355"/>
              <a:ext cx="1436914" cy="475861"/>
            </a:xfrm>
            <a:prstGeom prst="ellipse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&lt;Ser4, 2, 2&gt;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343381" y="5372965"/>
              <a:ext cx="1365701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Privilege: user(2)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69002" y="5583193"/>
              <a:ext cx="1416083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6">
                      <a:lumMod val="50000"/>
                    </a:schemeClr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Connection: &lt;2,2&gt;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88503" y="5571826"/>
              <a:ext cx="1278372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Service: Ser4(2)</a:t>
              </a:r>
            </a:p>
          </p:txBody>
        </p:sp>
        <p:cxnSp>
          <p:nvCxnSpPr>
            <p:cNvPr id="55" name="Straight Arrow Connector 54"/>
            <p:cNvCxnSpPr>
              <a:stCxn id="53" idx="3"/>
              <a:endCxn id="51" idx="1"/>
            </p:cNvCxnSpPr>
            <p:nvPr/>
          </p:nvCxnSpPr>
          <p:spPr>
            <a:xfrm>
              <a:off x="2085085" y="5728295"/>
              <a:ext cx="433119" cy="230749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4" idx="1"/>
              <a:endCxn id="51" idx="7"/>
            </p:cNvCxnSpPr>
            <p:nvPr/>
          </p:nvCxnSpPr>
          <p:spPr>
            <a:xfrm flipH="1">
              <a:off x="3534254" y="5716928"/>
              <a:ext cx="354249" cy="2421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2" idx="4"/>
              <a:endCxn id="52" idx="0"/>
            </p:cNvCxnSpPr>
            <p:nvPr/>
          </p:nvCxnSpPr>
          <p:spPr>
            <a:xfrm>
              <a:off x="3026229" y="5103839"/>
              <a:ext cx="3" cy="2691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2" idx="2"/>
              <a:endCxn id="51" idx="0"/>
            </p:cNvCxnSpPr>
            <p:nvPr/>
          </p:nvCxnSpPr>
          <p:spPr>
            <a:xfrm flipH="1">
              <a:off x="3026229" y="5663168"/>
              <a:ext cx="3" cy="22618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490522" y="6595854"/>
              <a:ext cx="1075162" cy="290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  <a:latin typeface="Candara" panose="020E0502030303020204" pitchFamily="34" charset="0"/>
                  <a:cs typeface="Times New Roman" panose="02020603050405020304" pitchFamily="18" charset="0"/>
                </a:rPr>
                <a:t>Goal: root(2)</a:t>
              </a:r>
            </a:p>
          </p:txBody>
        </p:sp>
        <p:cxnSp>
          <p:nvCxnSpPr>
            <p:cNvPr id="60" name="Straight Arrow Connector 59"/>
            <p:cNvCxnSpPr>
              <a:stCxn id="51" idx="4"/>
              <a:endCxn id="59" idx="0"/>
            </p:cNvCxnSpPr>
            <p:nvPr/>
          </p:nvCxnSpPr>
          <p:spPr>
            <a:xfrm>
              <a:off x="3026229" y="6365216"/>
              <a:ext cx="1874" cy="230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7724370" y="844158"/>
            <a:ext cx="3565671" cy="10556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ndara" panose="020E0502030303020204" pitchFamily="34" charset="0"/>
                <a:cs typeface="Arial" panose="020B0604020202020204" pitchFamily="34" charset="0"/>
              </a:rPr>
              <a:t>Cyber Attack Model</a:t>
            </a:r>
          </a:p>
          <a:p>
            <a:r>
              <a:rPr lang="en-US" sz="1400" dirty="0">
                <a:latin typeface="Candara" panose="020E0502030303020204" pitchFamily="34" charset="0"/>
                <a:cs typeface="Arial" panose="020B0604020202020204" pitchFamily="34" charset="0"/>
              </a:rPr>
              <a:t>Intruder attacks the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application server</a:t>
            </a:r>
            <a:r>
              <a:rPr lang="en-US" sz="1400" dirty="0">
                <a:latin typeface="Candara" panose="020E0502030303020204" pitchFamily="34" charset="0"/>
                <a:cs typeface="Arial" panose="020B0604020202020204" pitchFamily="34" charset="0"/>
              </a:rPr>
              <a:t> of the control center to get unauthorized administrative access to control assets.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83742" y="2728691"/>
            <a:ext cx="6083559" cy="3476064"/>
            <a:chOff x="5483742" y="2728691"/>
            <a:chExt cx="6083559" cy="3476064"/>
          </a:xfrm>
        </p:grpSpPr>
        <p:grpSp>
          <p:nvGrpSpPr>
            <p:cNvPr id="10" name="Group 9"/>
            <p:cNvGrpSpPr/>
            <p:nvPr/>
          </p:nvGrpSpPr>
          <p:grpSpPr>
            <a:xfrm>
              <a:off x="5483742" y="2728691"/>
              <a:ext cx="6083559" cy="3476064"/>
              <a:chOff x="5589037" y="2631704"/>
              <a:chExt cx="6083559" cy="3476064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5589037" y="2631704"/>
                <a:ext cx="6083559" cy="3476064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5720407" y="2631704"/>
                <a:ext cx="5849767" cy="954107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Candara" panose="020E0502030303020204" pitchFamily="34" charset="0"/>
                    <a:cs typeface="Arial" panose="020B0604020202020204" pitchFamily="34" charset="0"/>
                  </a:rPr>
                  <a:t>Attack Tree Formulation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Each </a:t>
                </a:r>
                <a:r>
                  <a:rPr lang="en-US" sz="1400" i="1" dirty="0">
                    <a:solidFill>
                      <a:schemeClr val="accent2">
                        <a:lumMod val="50000"/>
                      </a:schemeClr>
                    </a:solidFill>
                    <a:latin typeface="Candara" panose="020E0502030303020204" pitchFamily="34" charset="0"/>
                    <a:cs typeface="Arial" panose="020B0604020202020204" pitchFamily="34" charset="0"/>
                  </a:rPr>
                  <a:t>access condition</a:t>
                </a:r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 can be reached by exploiting vulnerabilities with prior access condition.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US" sz="1400" i="1" dirty="0">
                    <a:solidFill>
                      <a:schemeClr val="accent2">
                        <a:lumMod val="50000"/>
                      </a:schemeClr>
                    </a:solidFill>
                    <a:latin typeface="Candara" panose="020E0502030303020204" pitchFamily="34" charset="0"/>
                    <a:cs typeface="Arial" panose="020B0604020202020204" pitchFamily="34" charset="0"/>
                  </a:rPr>
                  <a:t>goal</a:t>
                </a:r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 is reached through a set of access conditions.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8698080" y="3816115"/>
                    <a:ext cx="2872095" cy="951590"/>
                  </a:xfrm>
                  <a:prstGeom prst="roundRect">
                    <a:avLst>
                      <a:gd name="adj" fmla="val 7724"/>
                    </a:avLst>
                  </a:prstGeom>
                  <a:ln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 b="1" dirty="0">
                        <a:latin typeface="Candara" panose="020E0502030303020204" pitchFamily="34" charset="0"/>
                        <a:cs typeface="Arial" panose="020B0604020202020204" pitchFamily="34" charset="0"/>
                      </a:rPr>
                      <a:t>Probability of successful access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1100" b="1" dirty="0">
                        <a:latin typeface="Candara" panose="020E0502030303020204" pitchFamily="34" charset="0"/>
                        <a:cs typeface="Arial" panose="020B0604020202020204" pitchFamily="34" charset="0"/>
                      </a:rPr>
                      <a:t> from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r>
                      <a:rPr lang="en-US" sz="1100" b="1" dirty="0">
                        <a:latin typeface="Candara" panose="020E0502030303020204" pitchFamily="34" charset="0"/>
                        <a:cs typeface="Arial" panose="020B0604020202020204" pitchFamily="34" charset="0"/>
                      </a:rPr>
                      <a:t> through m vulnerabilities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⋃"/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11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1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" name="Rounded 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8080" y="3816115"/>
                    <a:ext cx="2872095" cy="951590"/>
                  </a:xfrm>
                  <a:prstGeom prst="roundRect">
                    <a:avLst>
                      <a:gd name="adj" fmla="val 7724"/>
                    </a:avLst>
                  </a:prstGeom>
                  <a:blipFill>
                    <a:blip r:embed="rId3"/>
                    <a:stretch>
                      <a:fillRect t="-15924" b="-80892"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ounded Rectangle 62"/>
                  <p:cNvSpPr/>
                  <p:nvPr/>
                </p:nvSpPr>
                <p:spPr>
                  <a:xfrm>
                    <a:off x="5723564" y="3809710"/>
                    <a:ext cx="2872095" cy="939905"/>
                  </a:xfrm>
                  <a:prstGeom prst="roundRect">
                    <a:avLst>
                      <a:gd name="adj" fmla="val 7724"/>
                    </a:avLst>
                  </a:prstGeom>
                  <a:ln/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100" b="1" dirty="0">
                        <a:latin typeface="Candara" panose="020E0502030303020204" pitchFamily="34" charset="0"/>
                        <a:cs typeface="Arial" panose="020B0604020202020204" pitchFamily="34" charset="0"/>
                      </a:rPr>
                      <a:t>Probability of successful exploit of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p>
                        </m:sSup>
                      </m:oMath>
                    </a14:m>
                    <a:r>
                      <a:rPr lang="en-US" sz="1100" b="1" dirty="0">
                        <a:latin typeface="Candara" panose="020E0502030303020204" pitchFamily="34" charset="0"/>
                        <a:cs typeface="Arial" panose="020B0604020202020204" pitchFamily="34" charset="0"/>
                      </a:rPr>
                      <a:t> vulnerability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CVSS</m:t>
                              </m:r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1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oMath>
                      </m:oMathPara>
                    </a14:m>
                    <a:endParaRPr lang="en-US" sz="1100" dirty="0">
                      <a:latin typeface="Candara" panose="020E0502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3" name="Rounded Rectangle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3564" y="3809710"/>
                    <a:ext cx="2872095" cy="939905"/>
                  </a:xfrm>
                  <a:prstGeom prst="roundRect">
                    <a:avLst>
                      <a:gd name="adj" fmla="val 7724"/>
                    </a:avLst>
                  </a:prstGeom>
                  <a:blipFill>
                    <a:blip r:embed="rId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/>
                <p:cNvSpPr/>
                <p:nvPr/>
              </p:nvSpPr>
              <p:spPr>
                <a:xfrm>
                  <a:off x="5818497" y="4990126"/>
                  <a:ext cx="5406230" cy="1069005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100" b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Probability of successful exploit of vulnerability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sz="1100" b="1" i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b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to reach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en-US" sz="1100" b="1" i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100" b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from</a:t>
                  </a:r>
                  <a:r>
                    <a:rPr lang="en-US" sz="1100" b="1" i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endParaRPr lang="en-US" sz="1100" b="1" i="1" dirty="0">
                    <a:latin typeface="Candara" panose="020E0502030303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^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  <m:e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1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d>
                                  <m:d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100" b="1" i="1" smtClean="0">
                                            <a:latin typeface="Cambria Math" panose="02040503050406030204" pitchFamily="18" charset="0"/>
                                          </a:rPr>
                                          <m:t>𝑷</m:t>
                                        </m:r>
                                        <m:d>
                                          <m:dPr>
                                            <m:ctrlP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100" dirty="0">
                    <a:latin typeface="Candara" panose="020E0502030303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8497" y="4990126"/>
                  <a:ext cx="5406230" cy="1069005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8122505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Cyber Attack Model: Substation LAN Model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36" y="1885806"/>
            <a:ext cx="4572000" cy="2913525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BFDDB526-2369-4C1C-B74E-E3F341605981}"/>
              </a:ext>
            </a:extLst>
          </p:cNvPr>
          <p:cNvGrpSpPr/>
          <p:nvPr/>
        </p:nvGrpSpPr>
        <p:grpSpPr>
          <a:xfrm>
            <a:off x="637851" y="1163781"/>
            <a:ext cx="8382447" cy="4847677"/>
            <a:chOff x="537628" y="316326"/>
            <a:chExt cx="8382447" cy="48476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58E2F2E-1B23-4560-BA08-17CB525E1703}"/>
                </a:ext>
              </a:extLst>
            </p:cNvPr>
            <p:cNvGrpSpPr/>
            <p:nvPr/>
          </p:nvGrpSpPr>
          <p:grpSpPr>
            <a:xfrm>
              <a:off x="858451" y="669421"/>
              <a:ext cx="1500743" cy="1278968"/>
              <a:chOff x="353753" y="858219"/>
              <a:chExt cx="1500743" cy="1278968"/>
            </a:xfr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46C6E0C-35FF-4702-B843-69638349A9FD}"/>
                  </a:ext>
                </a:extLst>
              </p:cNvPr>
              <p:cNvGrpSpPr/>
              <p:nvPr/>
            </p:nvGrpSpPr>
            <p:grpSpPr>
              <a:xfrm>
                <a:off x="353753" y="858219"/>
                <a:ext cx="1500743" cy="822960"/>
                <a:chOff x="1566734" y="1837934"/>
                <a:chExt cx="1500743" cy="822960"/>
              </a:xfrm>
            </p:grpSpPr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9888BB74-3C9B-42E5-AB38-2CA98A0F6A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46"/>
                <a:stretch/>
              </p:blipFill>
              <p:spPr>
                <a:xfrm>
                  <a:off x="2283571" y="1837934"/>
                  <a:ext cx="783906" cy="822960"/>
                </a:xfrm>
                <a:prstGeom prst="rect">
                  <a:avLst/>
                </a:prstGeom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6A2B4663-734D-4232-AC60-969F677DD2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11" r="6982" b="9741"/>
                <a:stretch/>
              </p:blipFill>
              <p:spPr>
                <a:xfrm>
                  <a:off x="1566734" y="1837934"/>
                  <a:ext cx="716837" cy="822960"/>
                </a:xfrm>
                <a:prstGeom prst="rect">
                  <a:avLst/>
                </a:prstGeom>
              </p:spPr>
            </p:pic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DFA6E3D-3B58-407E-8226-D43C1DA9350E}"/>
                  </a:ext>
                </a:extLst>
              </p:cNvPr>
              <p:cNvSpPr txBox="1"/>
              <p:nvPr/>
            </p:nvSpPr>
            <p:spPr>
              <a:xfrm>
                <a:off x="604103" y="1767855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  <a:cs typeface="Arial" panose="020B0604020202020204" pitchFamily="34" charset="0"/>
                  </a:rPr>
                  <a:t>Intruder</a:t>
                </a:r>
              </a:p>
            </p:txBody>
          </p:sp>
        </p:grpSp>
        <p:sp>
          <p:nvSpPr>
            <p:cNvPr id="66" name="Can 51">
              <a:extLst>
                <a:ext uri="{FF2B5EF4-FFF2-40B4-BE49-F238E27FC236}">
                  <a16:creationId xmlns:a16="http://schemas.microsoft.com/office/drawing/2014/main" id="{A3912AF3-AE08-43C2-8FC8-759000B38776}"/>
                </a:ext>
              </a:extLst>
            </p:cNvPr>
            <p:cNvSpPr/>
            <p:nvPr/>
          </p:nvSpPr>
          <p:spPr>
            <a:xfrm rot="5400000" flipH="1">
              <a:off x="6535940" y="-188013"/>
              <a:ext cx="415497" cy="4231410"/>
            </a:xfrm>
            <a:prstGeom prst="ca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ndara" panose="020E0502030303020204" pitchFamily="34" charset="0"/>
                </a:rPr>
                <a:t>Substation LAN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86378C2-DA84-45F3-940F-A6891E3F579D}"/>
                </a:ext>
              </a:extLst>
            </p:cNvPr>
            <p:cNvGrpSpPr/>
            <p:nvPr/>
          </p:nvGrpSpPr>
          <p:grpSpPr>
            <a:xfrm>
              <a:off x="7404148" y="316326"/>
              <a:ext cx="898003" cy="1315745"/>
              <a:chOff x="9354244" y="3677137"/>
              <a:chExt cx="898003" cy="1315745"/>
            </a:xfr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60841959-AACA-4A70-A37C-0A4F8CE90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3" t="12340" r="4166" b="12874"/>
              <a:stretch/>
            </p:blipFill>
            <p:spPr>
              <a:xfrm>
                <a:off x="9374223" y="3677137"/>
                <a:ext cx="822960" cy="669851"/>
              </a:xfrm>
              <a:prstGeom prst="rect">
                <a:avLst/>
              </a:prstGeom>
              <a:effectLst/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5512167-24B9-4EA0-89DF-0A6F4FE3E2B5}"/>
                  </a:ext>
                </a:extLst>
              </p:cNvPr>
              <p:cNvSpPr txBox="1"/>
              <p:nvPr/>
            </p:nvSpPr>
            <p:spPr>
              <a:xfrm>
                <a:off x="9354244" y="4346551"/>
                <a:ext cx="898003" cy="646331"/>
              </a:xfrm>
              <a:prstGeom prst="rect">
                <a:avLst/>
              </a:prstGeom>
              <a:noFill/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Work</a:t>
                </a:r>
              </a:p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Station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33D1E70-640B-4E95-AED3-CE6B35527970}"/>
                </a:ext>
              </a:extLst>
            </p:cNvPr>
            <p:cNvGrpSpPr/>
            <p:nvPr/>
          </p:nvGrpSpPr>
          <p:grpSpPr>
            <a:xfrm>
              <a:off x="7332687" y="2282052"/>
              <a:ext cx="1005840" cy="1236869"/>
              <a:chOff x="7796609" y="3677137"/>
              <a:chExt cx="1005840" cy="1236869"/>
            </a:xfr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grpSpPr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47315DD-9995-49CC-AD04-4C56653B2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6609" y="3677137"/>
                <a:ext cx="1005840" cy="867537"/>
              </a:xfrm>
              <a:prstGeom prst="rect">
                <a:avLst/>
              </a:prstGeom>
            </p:spPr>
          </p:pic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BB09BC9-C006-4623-BF49-EAF9017AA69E}"/>
                  </a:ext>
                </a:extLst>
              </p:cNvPr>
              <p:cNvSpPr txBox="1"/>
              <p:nvPr/>
            </p:nvSpPr>
            <p:spPr>
              <a:xfrm>
                <a:off x="8039682" y="4544674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IED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D9EF6EA-4600-4D0D-ACA3-957DBA08D5F4}"/>
                </a:ext>
              </a:extLst>
            </p:cNvPr>
            <p:cNvGrpSpPr/>
            <p:nvPr/>
          </p:nvGrpSpPr>
          <p:grpSpPr>
            <a:xfrm>
              <a:off x="5590872" y="425872"/>
              <a:ext cx="1099725" cy="1210094"/>
              <a:chOff x="6670879" y="223057"/>
              <a:chExt cx="1099725" cy="1210094"/>
            </a:xfr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EFCDFB6E-9F8F-454E-9E76-C76D7F4581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46"/>
              <a:stretch/>
            </p:blipFill>
            <p:spPr>
              <a:xfrm>
                <a:off x="6854982" y="223057"/>
                <a:ext cx="731520" cy="767964"/>
              </a:xfrm>
              <a:prstGeom prst="rect">
                <a:avLst/>
              </a:prstGeom>
              <a:effectLst/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91C3FC1-785A-4E68-8A86-35AC64774771}"/>
                  </a:ext>
                </a:extLst>
              </p:cNvPr>
              <p:cNvSpPr txBox="1"/>
              <p:nvPr/>
            </p:nvSpPr>
            <p:spPr>
              <a:xfrm>
                <a:off x="6670879" y="1063819"/>
                <a:ext cx="1099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  <a:cs typeface="Arial" panose="020B0604020202020204" pitchFamily="34" charset="0"/>
                  </a:rPr>
                  <a:t>Web HMI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EF1A7BC-ABEA-480C-9111-0EECCDDA329A}"/>
                </a:ext>
              </a:extLst>
            </p:cNvPr>
            <p:cNvGrpSpPr/>
            <p:nvPr/>
          </p:nvGrpSpPr>
          <p:grpSpPr>
            <a:xfrm>
              <a:off x="5637814" y="2285438"/>
              <a:ext cx="1005840" cy="1236869"/>
              <a:chOff x="7796609" y="3677137"/>
              <a:chExt cx="1005840" cy="1236869"/>
            </a:xfr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3C82CDC6-2915-495F-9321-D5C92B625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6609" y="3677137"/>
                <a:ext cx="1005840" cy="86753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A0D2463-4389-43E1-AC23-C0547E36EC66}"/>
                  </a:ext>
                </a:extLst>
              </p:cNvPr>
              <p:cNvSpPr txBox="1"/>
              <p:nvPr/>
            </p:nvSpPr>
            <p:spPr>
              <a:xfrm>
                <a:off x="8039682" y="4544674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IED</a:t>
                </a:r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1372FBE-5B3B-4FF6-9762-EC14A057ACF1}"/>
                </a:ext>
              </a:extLst>
            </p:cNvPr>
            <p:cNvSpPr/>
            <p:nvPr/>
          </p:nvSpPr>
          <p:spPr>
            <a:xfrm>
              <a:off x="2816103" y="3595007"/>
              <a:ext cx="1054100" cy="592494"/>
            </a:xfrm>
            <a:prstGeom prst="ellips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&lt;</a:t>
              </a:r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ssh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&gt;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D758DF5-EC0E-4DAF-83E4-108CD3D11375}"/>
                </a:ext>
              </a:extLst>
            </p:cNvPr>
            <p:cNvSpPr txBox="1"/>
            <p:nvPr/>
          </p:nvSpPr>
          <p:spPr>
            <a:xfrm>
              <a:off x="537628" y="4072416"/>
              <a:ext cx="153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access</a:t>
              </a:r>
            </a:p>
            <a:p>
              <a:pPr algn="ctr"/>
              <a:r>
                <a:rPr lang="en-US" dirty="0" err="1">
                  <a:solidFill>
                    <a:srgbClr val="7030A0"/>
                  </a:solidFill>
                  <a:cs typeface="Times New Roman" panose="02020603050405020304" pitchFamily="18" charset="0"/>
                </a:rPr>
                <a:t>user_intruder</a:t>
              </a:r>
              <a:endParaRPr lang="en-US" dirty="0">
                <a:solidFill>
                  <a:srgbClr val="7030A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3955F72-FFA9-49CE-B38D-B35442A896C6}"/>
                </a:ext>
              </a:extLst>
            </p:cNvPr>
            <p:cNvCxnSpPr>
              <a:cxnSpLocks/>
              <a:stCxn id="95" idx="3"/>
              <a:endCxn id="94" idx="2"/>
            </p:cNvCxnSpPr>
            <p:nvPr/>
          </p:nvCxnSpPr>
          <p:spPr>
            <a:xfrm flipV="1">
              <a:off x="2068362" y="3891254"/>
              <a:ext cx="747741" cy="504328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192BE58-7261-486A-912D-2327CBDA3464}"/>
                </a:ext>
              </a:extLst>
            </p:cNvPr>
            <p:cNvCxnSpPr>
              <a:cxnSpLocks/>
              <a:stCxn id="94" idx="6"/>
            </p:cNvCxnSpPr>
            <p:nvPr/>
          </p:nvCxnSpPr>
          <p:spPr>
            <a:xfrm>
              <a:off x="3870203" y="3891254"/>
              <a:ext cx="390780" cy="1473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F029C12-0BC0-4B2F-9F5D-A799D2AE0808}"/>
                </a:ext>
              </a:extLst>
            </p:cNvPr>
            <p:cNvSpPr txBox="1"/>
            <p:nvPr/>
          </p:nvSpPr>
          <p:spPr>
            <a:xfrm>
              <a:off x="4122954" y="4038649"/>
              <a:ext cx="1240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access </a:t>
              </a:r>
              <a:r>
                <a:rPr lang="en-US" dirty="0" err="1">
                  <a:solidFill>
                    <a:srgbClr val="7030A0"/>
                  </a:solidFill>
                  <a:cs typeface="Times New Roman" panose="02020603050405020304" pitchFamily="18" charset="0"/>
                </a:rPr>
                <a:t>user_HMI</a:t>
              </a:r>
              <a:endParaRPr lang="en-US" dirty="0">
                <a:solidFill>
                  <a:srgbClr val="7030A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9BBEE79-067C-4E7C-BAEA-17A7167AE693}"/>
                </a:ext>
              </a:extLst>
            </p:cNvPr>
            <p:cNvCxnSpPr>
              <a:cxnSpLocks/>
              <a:stCxn id="98" idx="3"/>
              <a:endCxn id="103" idx="2"/>
            </p:cNvCxnSpPr>
            <p:nvPr/>
          </p:nvCxnSpPr>
          <p:spPr>
            <a:xfrm>
              <a:off x="5363926" y="4361815"/>
              <a:ext cx="629438" cy="97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C44D4CF-A5CB-46A1-9C37-891ED6955295}"/>
                </a:ext>
              </a:extLst>
            </p:cNvPr>
            <p:cNvSpPr/>
            <p:nvPr/>
          </p:nvSpPr>
          <p:spPr>
            <a:xfrm>
              <a:off x="2816103" y="4571509"/>
              <a:ext cx="1054100" cy="592494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&lt;ftp&gt;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6EEBC5C-F74F-4CE6-A26D-3CB093DE2FF4}"/>
                </a:ext>
              </a:extLst>
            </p:cNvPr>
            <p:cNvCxnSpPr>
              <a:cxnSpLocks/>
              <a:stCxn id="95" idx="3"/>
              <a:endCxn id="100" idx="2"/>
            </p:cNvCxnSpPr>
            <p:nvPr/>
          </p:nvCxnSpPr>
          <p:spPr>
            <a:xfrm>
              <a:off x="2068362" y="4395582"/>
              <a:ext cx="747741" cy="47217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5472D97-3D01-4EDB-948D-41D397A322A2}"/>
                </a:ext>
              </a:extLst>
            </p:cNvPr>
            <p:cNvCxnSpPr>
              <a:cxnSpLocks/>
              <a:stCxn id="100" idx="6"/>
            </p:cNvCxnSpPr>
            <p:nvPr/>
          </p:nvCxnSpPr>
          <p:spPr>
            <a:xfrm flipV="1">
              <a:off x="3870203" y="4659041"/>
              <a:ext cx="390780" cy="2087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F9BE56E-0723-448E-822C-BF65FE795663}"/>
                </a:ext>
              </a:extLst>
            </p:cNvPr>
            <p:cNvSpPr/>
            <p:nvPr/>
          </p:nvSpPr>
          <p:spPr>
            <a:xfrm>
              <a:off x="5993364" y="4066547"/>
              <a:ext cx="1125897" cy="592494"/>
            </a:xfrm>
            <a:prstGeom prst="ellips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&lt;</a:t>
              </a:r>
              <a:r>
                <a:rPr lang="en-US" dirty="0" err="1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bof</a:t>
              </a:r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&gt;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ECE392D6-40E7-4A0F-9EEF-814F7BFF5F51}"/>
                </a:ext>
              </a:extLst>
            </p:cNvPr>
            <p:cNvCxnSpPr>
              <a:cxnSpLocks/>
              <a:stCxn id="103" idx="6"/>
              <a:endCxn id="105" idx="1"/>
            </p:cNvCxnSpPr>
            <p:nvPr/>
          </p:nvCxnSpPr>
          <p:spPr>
            <a:xfrm>
              <a:off x="7119261" y="4362794"/>
              <a:ext cx="55984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8DC8B9C-792B-4574-8642-1A5DFA5899C3}"/>
                </a:ext>
              </a:extLst>
            </p:cNvPr>
            <p:cNvSpPr txBox="1"/>
            <p:nvPr/>
          </p:nvSpPr>
          <p:spPr>
            <a:xfrm>
              <a:off x="7679103" y="4039628"/>
              <a:ext cx="1240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access</a:t>
              </a:r>
            </a:p>
            <a:p>
              <a:pPr algn="ctr"/>
              <a:r>
                <a:rPr lang="en-US" dirty="0" err="1">
                  <a:solidFill>
                    <a:srgbClr val="7030A0"/>
                  </a:solidFill>
                  <a:cs typeface="Times New Roman" panose="02020603050405020304" pitchFamily="18" charset="0"/>
                </a:rPr>
                <a:t>root_HMI</a:t>
              </a:r>
              <a:endParaRPr lang="en-US" dirty="0">
                <a:solidFill>
                  <a:srgbClr val="7030A0"/>
                </a:solidFill>
                <a:cs typeface="Times New Roman" panose="02020603050405020304" pitchFamily="18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5C8F50B-E882-4E70-B7AA-25231846D202}"/>
                </a:ext>
              </a:extLst>
            </p:cNvPr>
            <p:cNvGrpSpPr/>
            <p:nvPr/>
          </p:nvGrpSpPr>
          <p:grpSpPr>
            <a:xfrm>
              <a:off x="2770798" y="550239"/>
              <a:ext cx="1906325" cy="2767180"/>
              <a:chOff x="2770798" y="550239"/>
              <a:chExt cx="1906325" cy="2767180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05A9682-8F52-48A3-815C-E4B353CC20CC}"/>
                  </a:ext>
                </a:extLst>
              </p:cNvPr>
              <p:cNvGrpSpPr/>
              <p:nvPr/>
            </p:nvGrpSpPr>
            <p:grpSpPr>
              <a:xfrm>
                <a:off x="2770798" y="550239"/>
                <a:ext cx="1906325" cy="2767180"/>
                <a:chOff x="3742968" y="356059"/>
                <a:chExt cx="1906325" cy="2767180"/>
              </a:xfrm>
            </p:grpSpPr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9D70DA88-D31F-4CC9-AA8A-5183275AD8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29" r="13418"/>
                <a:stretch/>
              </p:blipFill>
              <p:spPr>
                <a:xfrm>
                  <a:off x="3762913" y="1364339"/>
                  <a:ext cx="1054100" cy="723533"/>
                </a:xfrm>
                <a:prstGeom prst="rect">
                  <a:avLst/>
                </a:prstGeom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scene3d>
                  <a:camera prst="isometricLeftDown">
                    <a:rot lat="2100000" lon="1800000" rev="0"/>
                  </a:camera>
                  <a:lightRig rig="threePt" dir="t"/>
                </a:scene3d>
              </p:spPr>
            </p:pic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2C5BEE3F-CA9B-4B89-A439-5B8E1F8B5825}"/>
                    </a:ext>
                  </a:extLst>
                </p:cNvPr>
                <p:cNvSpPr txBox="1"/>
                <p:nvPr/>
              </p:nvSpPr>
              <p:spPr>
                <a:xfrm>
                  <a:off x="3742968" y="356059"/>
                  <a:ext cx="9765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Router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Firewall</a:t>
                  </a:r>
                </a:p>
              </p:txBody>
            </p:sp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61740A5C-8842-47DF-8945-CE1C80237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367" b="22852"/>
                <a:stretch/>
              </p:blipFill>
              <p:spPr>
                <a:xfrm rot="330157">
                  <a:off x="3904840" y="935851"/>
                  <a:ext cx="914400" cy="464345"/>
                </a:xfrm>
                <a:prstGeom prst="rect">
                  <a:avLst/>
                </a:prstGeom>
              </p:spPr>
            </p:pic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AF76B4C-2B28-4DD2-8AD4-96846FB3983E}"/>
                    </a:ext>
                  </a:extLst>
                </p:cNvPr>
                <p:cNvSpPr txBox="1"/>
                <p:nvPr/>
              </p:nvSpPr>
              <p:spPr>
                <a:xfrm>
                  <a:off x="4817013" y="2753907"/>
                  <a:ext cx="8322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switch</a:t>
                  </a:r>
                </a:p>
              </p:txBody>
            </p:sp>
          </p:grp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0FB8A8D-84AE-449B-A46C-8EE9BDE561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75" b="14981"/>
              <a:stretch/>
            </p:blipFill>
            <p:spPr>
              <a:xfrm>
                <a:off x="3867227" y="2458745"/>
                <a:ext cx="731520" cy="508001"/>
              </a:xfrm>
              <a:prstGeom prst="rect">
                <a:avLst/>
              </a:prstGeom>
            </p:spPr>
          </p:pic>
          <p:cxnSp>
            <p:nvCxnSpPr>
              <p:cNvPr id="109" name="Connector: Elbow 108">
                <a:extLst>
                  <a:ext uri="{FF2B5EF4-FFF2-40B4-BE49-F238E27FC236}">
                    <a16:creationId xmlns:a16="http://schemas.microsoft.com/office/drawing/2014/main" id="{F49DB731-AA2F-449E-A847-8C4EA72B7B04}"/>
                  </a:ext>
                </a:extLst>
              </p:cNvPr>
              <p:cNvCxnSpPr>
                <a:cxnSpLocks/>
                <a:endCxn id="108" idx="1"/>
              </p:cNvCxnSpPr>
              <p:nvPr/>
            </p:nvCxnSpPr>
            <p:spPr>
              <a:xfrm>
                <a:off x="3317793" y="2368652"/>
                <a:ext cx="549434" cy="344094"/>
              </a:xfrm>
              <a:prstGeom prst="bentConnector3">
                <a:avLst>
                  <a:gd name="adj1" fmla="val 75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or: Elbow 109">
                <a:extLst>
                  <a:ext uri="{FF2B5EF4-FFF2-40B4-BE49-F238E27FC236}">
                    <a16:creationId xmlns:a16="http://schemas.microsoft.com/office/drawing/2014/main" id="{7F83328B-9D75-44EE-8F86-4874C60717DD}"/>
                  </a:ext>
                </a:extLst>
              </p:cNvPr>
              <p:cNvCxnSpPr>
                <a:cxnSpLocks/>
                <a:stCxn id="108" idx="0"/>
                <a:endCxn id="66" idx="3"/>
              </p:cNvCxnSpPr>
              <p:nvPr/>
            </p:nvCxnSpPr>
            <p:spPr>
              <a:xfrm rot="5400000" flipH="1" flipV="1">
                <a:off x="4164959" y="1995721"/>
                <a:ext cx="531053" cy="394997"/>
              </a:xfrm>
              <a:prstGeom prst="bentConnector2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540702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Cyber Attack Model: Control Center SCADA Model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594360"/>
            <a:ext cx="4431032" cy="2834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749" y="594360"/>
            <a:ext cx="1640937" cy="283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19" y="625345"/>
            <a:ext cx="4346921" cy="2743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19125" y="3429000"/>
            <a:ext cx="10963275" cy="3057525"/>
            <a:chOff x="619125" y="3429000"/>
            <a:chExt cx="10963275" cy="3057525"/>
          </a:xfrm>
        </p:grpSpPr>
        <p:sp>
          <p:nvSpPr>
            <p:cNvPr id="9" name="Rounded Rectangle 8"/>
            <p:cNvSpPr/>
            <p:nvPr/>
          </p:nvSpPr>
          <p:spPr>
            <a:xfrm>
              <a:off x="619125" y="3429000"/>
              <a:ext cx="10963275" cy="3057525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584" y="3911076"/>
              <a:ext cx="3874244" cy="24688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9230" y="3911076"/>
              <a:ext cx="3912230" cy="24688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19125" y="3449701"/>
              <a:ext cx="109632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Candara" panose="020E0502030303020204" pitchFamily="34" charset="0"/>
                  <a:cs typeface="Arial" panose="020B0604020202020204" pitchFamily="34" charset="0"/>
                </a:rPr>
                <a:t>Security comparison of different substation and control center SCADA architectures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541154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Cyber Attack Model: Substation LAN Models B and 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29" y="785535"/>
            <a:ext cx="3749040" cy="238909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54" y="1825979"/>
            <a:ext cx="4151651" cy="301752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458" y="3523261"/>
            <a:ext cx="1632258" cy="3017520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29" y="3777839"/>
            <a:ext cx="3730753" cy="2377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0D9F9-B9F9-47F4-BCD7-4319B75ED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31" y="604895"/>
            <a:ext cx="44763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0078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849084C-0075-4350-A6AA-8A1F6E45E3BC}"/>
              </a:ext>
            </a:extLst>
          </p:cNvPr>
          <p:cNvGrpSpPr/>
          <p:nvPr/>
        </p:nvGrpSpPr>
        <p:grpSpPr>
          <a:xfrm>
            <a:off x="0" y="279902"/>
            <a:ext cx="11846559" cy="5868708"/>
            <a:chOff x="6215" y="7176"/>
            <a:chExt cx="11846559" cy="5868708"/>
          </a:xfrm>
        </p:grpSpPr>
        <p:pic>
          <p:nvPicPr>
            <p:cNvPr id="4" name="Content Placeholder 7">
              <a:extLst>
                <a:ext uri="{FF2B5EF4-FFF2-40B4-BE49-F238E27FC236}">
                  <a16:creationId xmlns:a16="http://schemas.microsoft.com/office/drawing/2014/main" id="{0D034BDE-3E5D-491F-B926-1C581FAC1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5" y="7176"/>
              <a:ext cx="11846559" cy="22860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98DC30-A831-431F-8AB5-0FA021193596}"/>
                </a:ext>
              </a:extLst>
            </p:cNvPr>
            <p:cNvSpPr/>
            <p:nvPr/>
          </p:nvSpPr>
          <p:spPr>
            <a:xfrm>
              <a:off x="2617042" y="3322281"/>
              <a:ext cx="1745408" cy="592494"/>
            </a:xfrm>
            <a:prstGeom prst="ellips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&lt;Ser1,0,1&gt;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6CC48C-19C5-43E0-80DE-2B93B7F76C6B}"/>
                </a:ext>
              </a:extLst>
            </p:cNvPr>
            <p:cNvSpPr txBox="1"/>
            <p:nvPr/>
          </p:nvSpPr>
          <p:spPr>
            <a:xfrm>
              <a:off x="64547" y="3295362"/>
              <a:ext cx="1240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privilege</a:t>
              </a:r>
            </a:p>
            <a:p>
              <a:pPr algn="ctr"/>
              <a:r>
                <a:rPr lang="en-US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user(0)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5BEA31-5CEE-4AC3-A6A1-1683A86C4746}"/>
                </a:ext>
              </a:extLst>
            </p:cNvPr>
            <p:cNvSpPr txBox="1"/>
            <p:nvPr/>
          </p:nvSpPr>
          <p:spPr>
            <a:xfrm>
              <a:off x="16330" y="4272708"/>
              <a:ext cx="1337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cs typeface="Times New Roman" panose="02020603050405020304" pitchFamily="18" charset="0"/>
                </a:rPr>
                <a:t>connection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cs typeface="Times New Roman" panose="02020603050405020304" pitchFamily="18" charset="0"/>
                </a:rPr>
                <a:t>&lt;0,1&gt;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4D65F5-CB60-45C7-B0C3-BDB1BF471402}"/>
                </a:ext>
              </a:extLst>
            </p:cNvPr>
            <p:cNvCxnSpPr>
              <a:cxnSpLocks/>
              <a:stCxn id="9" idx="3"/>
              <a:endCxn id="7" idx="2"/>
            </p:cNvCxnSpPr>
            <p:nvPr/>
          </p:nvCxnSpPr>
          <p:spPr>
            <a:xfrm>
              <a:off x="1305519" y="3618528"/>
              <a:ext cx="1311523" cy="0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170673E-243E-4BE8-909D-058529CA00A0}"/>
                </a:ext>
              </a:extLst>
            </p:cNvPr>
            <p:cNvCxnSpPr>
              <a:cxnSpLocks/>
              <a:stCxn id="10" idx="3"/>
              <a:endCxn id="7" idx="3"/>
            </p:cNvCxnSpPr>
            <p:nvPr/>
          </p:nvCxnSpPr>
          <p:spPr>
            <a:xfrm flipV="1">
              <a:off x="1353735" y="3828006"/>
              <a:ext cx="1518916" cy="767868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1E962B2-FFF1-49D9-9240-4FD8385B6086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>
              <a:off x="4362450" y="3618528"/>
              <a:ext cx="1146093" cy="3231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56C70E-B66A-4AD8-AA6D-58DB0E2BC276}"/>
                </a:ext>
              </a:extLst>
            </p:cNvPr>
            <p:cNvSpPr txBox="1"/>
            <p:nvPr/>
          </p:nvSpPr>
          <p:spPr>
            <a:xfrm>
              <a:off x="5510096" y="3765923"/>
              <a:ext cx="1240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privilege user(1)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005499-5AED-4DE6-A006-1E58D142AE05}"/>
                </a:ext>
              </a:extLst>
            </p:cNvPr>
            <p:cNvSpPr txBox="1"/>
            <p:nvPr/>
          </p:nvSpPr>
          <p:spPr>
            <a:xfrm>
              <a:off x="5510096" y="4559977"/>
              <a:ext cx="1337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  <a:cs typeface="Times New Roman" panose="02020603050405020304" pitchFamily="18" charset="0"/>
                </a:rPr>
                <a:t>connection &lt;1,2&gt;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3069C0E-873A-42DD-AA77-B18F38878043}"/>
                </a:ext>
              </a:extLst>
            </p:cNvPr>
            <p:cNvCxnSpPr>
              <a:cxnSpLocks/>
              <a:stCxn id="44" idx="3"/>
              <a:endCxn id="99" idx="2"/>
            </p:cNvCxnSpPr>
            <p:nvPr/>
          </p:nvCxnSpPr>
          <p:spPr>
            <a:xfrm>
              <a:off x="6751068" y="4089089"/>
              <a:ext cx="629438" cy="979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4BC30EE-B835-446E-A35B-397A9970337A}"/>
                </a:ext>
              </a:extLst>
            </p:cNvPr>
            <p:cNvCxnSpPr>
              <a:cxnSpLocks/>
              <a:stCxn id="51" idx="3"/>
              <a:endCxn id="99" idx="3"/>
            </p:cNvCxnSpPr>
            <p:nvPr/>
          </p:nvCxnSpPr>
          <p:spPr>
            <a:xfrm flipV="1">
              <a:off x="6847501" y="4299546"/>
              <a:ext cx="788614" cy="583597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12FD8A2-E907-479B-AFC0-7999510F30A4}"/>
                </a:ext>
              </a:extLst>
            </p:cNvPr>
            <p:cNvSpPr/>
            <p:nvPr/>
          </p:nvSpPr>
          <p:spPr>
            <a:xfrm>
              <a:off x="2617042" y="4298783"/>
              <a:ext cx="1745408" cy="592494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&lt;Ser2,0,1&gt;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5BB731F-50A4-4C83-AC21-BA5E97D4578B}"/>
                </a:ext>
              </a:extLst>
            </p:cNvPr>
            <p:cNvCxnSpPr>
              <a:cxnSpLocks/>
              <a:stCxn id="9" idx="3"/>
              <a:endCxn id="63" idx="1"/>
            </p:cNvCxnSpPr>
            <p:nvPr/>
          </p:nvCxnSpPr>
          <p:spPr>
            <a:xfrm>
              <a:off x="1305519" y="3618528"/>
              <a:ext cx="1567132" cy="76702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A78976-BD65-45B0-8608-BC98C6206703}"/>
                </a:ext>
              </a:extLst>
            </p:cNvPr>
            <p:cNvCxnSpPr>
              <a:cxnSpLocks/>
              <a:stCxn id="10" idx="3"/>
              <a:endCxn id="63" idx="2"/>
            </p:cNvCxnSpPr>
            <p:nvPr/>
          </p:nvCxnSpPr>
          <p:spPr>
            <a:xfrm flipV="1">
              <a:off x="1353735" y="4595030"/>
              <a:ext cx="1263307" cy="844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C3AB081-64A4-406F-9FB5-5AE7860B763E}"/>
                </a:ext>
              </a:extLst>
            </p:cNvPr>
            <p:cNvSpPr txBox="1"/>
            <p:nvPr/>
          </p:nvSpPr>
          <p:spPr>
            <a:xfrm>
              <a:off x="16331" y="2438709"/>
              <a:ext cx="1289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service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Ser1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DD9F310-FE94-4AC2-8993-5DFB98EC977D}"/>
                </a:ext>
              </a:extLst>
            </p:cNvPr>
            <p:cNvCxnSpPr>
              <a:cxnSpLocks/>
              <a:stCxn id="75" idx="3"/>
              <a:endCxn id="7" idx="1"/>
            </p:cNvCxnSpPr>
            <p:nvPr/>
          </p:nvCxnSpPr>
          <p:spPr>
            <a:xfrm>
              <a:off x="1305519" y="2761875"/>
              <a:ext cx="1567132" cy="647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47BC0F3-C739-4C5A-B33E-47793F537A24}"/>
                </a:ext>
              </a:extLst>
            </p:cNvPr>
            <p:cNvSpPr txBox="1"/>
            <p:nvPr/>
          </p:nvSpPr>
          <p:spPr>
            <a:xfrm>
              <a:off x="64547" y="5229553"/>
              <a:ext cx="1289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service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Ser2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2C4EC3C-AA62-4FB7-BB56-25E97BE8E497}"/>
                </a:ext>
              </a:extLst>
            </p:cNvPr>
            <p:cNvCxnSpPr>
              <a:cxnSpLocks/>
              <a:stCxn id="85" idx="3"/>
              <a:endCxn id="63" idx="3"/>
            </p:cNvCxnSpPr>
            <p:nvPr/>
          </p:nvCxnSpPr>
          <p:spPr>
            <a:xfrm flipV="1">
              <a:off x="1353735" y="4804508"/>
              <a:ext cx="1518916" cy="74821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EBFDE1A-020A-484B-822D-DD4293C2604A}"/>
                </a:ext>
              </a:extLst>
            </p:cNvPr>
            <p:cNvCxnSpPr>
              <a:cxnSpLocks/>
              <a:stCxn id="63" idx="6"/>
            </p:cNvCxnSpPr>
            <p:nvPr/>
          </p:nvCxnSpPr>
          <p:spPr>
            <a:xfrm flipV="1">
              <a:off x="4362450" y="4233145"/>
              <a:ext cx="1146093" cy="3618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B38F08A-7A15-463C-A7E3-ABB5F6F682FC}"/>
                </a:ext>
              </a:extLst>
            </p:cNvPr>
            <p:cNvSpPr/>
            <p:nvPr/>
          </p:nvSpPr>
          <p:spPr>
            <a:xfrm>
              <a:off x="7380506" y="3793821"/>
              <a:ext cx="1745408" cy="592494"/>
            </a:xfrm>
            <a:prstGeom prst="ellipse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cs typeface="Times New Roman" panose="02020603050405020304" pitchFamily="18" charset="0"/>
                </a:rPr>
                <a:t>&lt;Ser3,1,2&gt;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C23A04A-F210-4A46-8A10-D828DDBE9C56}"/>
                </a:ext>
              </a:extLst>
            </p:cNvPr>
            <p:cNvSpPr txBox="1"/>
            <p:nvPr/>
          </p:nvSpPr>
          <p:spPr>
            <a:xfrm>
              <a:off x="5526903" y="2958010"/>
              <a:ext cx="1289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service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Ser3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A912BA-19DC-4205-A070-45CD6B961F89}"/>
                </a:ext>
              </a:extLst>
            </p:cNvPr>
            <p:cNvCxnSpPr>
              <a:cxnSpLocks/>
              <a:stCxn id="106" idx="3"/>
              <a:endCxn id="99" idx="1"/>
            </p:cNvCxnSpPr>
            <p:nvPr/>
          </p:nvCxnSpPr>
          <p:spPr>
            <a:xfrm>
              <a:off x="6816091" y="3281176"/>
              <a:ext cx="820024" cy="5994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9AE4961-162C-40B6-86DC-3D480FDCBBB9}"/>
                </a:ext>
              </a:extLst>
            </p:cNvPr>
            <p:cNvCxnSpPr>
              <a:cxnSpLocks/>
              <a:stCxn id="99" idx="6"/>
              <a:endCxn id="112" idx="1"/>
            </p:cNvCxnSpPr>
            <p:nvPr/>
          </p:nvCxnSpPr>
          <p:spPr>
            <a:xfrm>
              <a:off x="9125914" y="4090068"/>
              <a:ext cx="101335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3EC6F51-9E6E-41EC-931D-2773CD0EB842}"/>
                </a:ext>
              </a:extLst>
            </p:cNvPr>
            <p:cNvSpPr txBox="1"/>
            <p:nvPr/>
          </p:nvSpPr>
          <p:spPr>
            <a:xfrm>
              <a:off x="10139268" y="3766902"/>
              <a:ext cx="12409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  <a:cs typeface="Times New Roman" panose="02020603050405020304" pitchFamily="18" charset="0"/>
                </a:rPr>
                <a:t>privilege user(2)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A07E2F6-F8C1-4F61-B814-67869BB948FF}"/>
                </a:ext>
              </a:extLst>
            </p:cNvPr>
            <p:cNvSpPr txBox="1"/>
            <p:nvPr/>
          </p:nvSpPr>
          <p:spPr>
            <a:xfrm rot="20520134">
              <a:off x="4511380" y="4432325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p(v</a:t>
              </a:r>
              <a:r>
                <a:rPr lang="en-US" baseline="-25000" dirty="0"/>
                <a:t>1</a:t>
              </a:r>
              <a:r>
                <a:rPr lang="el-GR" dirty="0"/>
                <a:t>Λ</a:t>
              </a:r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)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9103691-320A-4260-9A77-631006B41471}"/>
                </a:ext>
              </a:extLst>
            </p:cNvPr>
            <p:cNvSpPr txBox="1"/>
            <p:nvPr/>
          </p:nvSpPr>
          <p:spPr>
            <a:xfrm rot="931677">
              <a:off x="4509681" y="3396217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p(v</a:t>
              </a:r>
              <a:r>
                <a:rPr lang="en-US" baseline="-25000" dirty="0"/>
                <a:t>2</a:t>
              </a:r>
              <a:r>
                <a:rPr lang="el-GR" dirty="0"/>
                <a:t>Λ</a:t>
              </a:r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A02982E-9933-4C21-9689-48EBDE222FC7}"/>
                </a:ext>
              </a:extLst>
            </p:cNvPr>
            <p:cNvSpPr txBox="1"/>
            <p:nvPr/>
          </p:nvSpPr>
          <p:spPr>
            <a:xfrm>
              <a:off x="9156338" y="4103540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p(v</a:t>
              </a:r>
              <a:r>
                <a:rPr lang="en-US" baseline="-25000" dirty="0"/>
                <a:t>3</a:t>
              </a:r>
              <a:r>
                <a:rPr lang="el-GR" dirty="0"/>
                <a:t>Λ</a:t>
              </a:r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A18F09-B082-422A-BC33-207C4F43A458}"/>
                </a:ext>
              </a:extLst>
            </p:cNvPr>
            <p:cNvSpPr txBox="1"/>
            <p:nvPr/>
          </p:nvSpPr>
          <p:spPr>
            <a:xfrm>
              <a:off x="7938059" y="4436931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T(v</a:t>
              </a:r>
              <a:r>
                <a:rPr lang="en-US" baseline="-25000" dirty="0"/>
                <a:t>3</a:t>
              </a:r>
              <a:r>
                <a:rPr lang="en-US" dirty="0"/>
                <a:t>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922145-F321-4A82-9354-F281354B31E1}"/>
                </a:ext>
              </a:extLst>
            </p:cNvPr>
            <p:cNvSpPr txBox="1"/>
            <p:nvPr/>
          </p:nvSpPr>
          <p:spPr>
            <a:xfrm>
              <a:off x="3174595" y="4956915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T(v</a:t>
              </a:r>
              <a:r>
                <a:rPr lang="en-US" baseline="-25000" dirty="0"/>
                <a:t>2</a:t>
              </a:r>
              <a:r>
                <a:rPr lang="en-US" dirty="0"/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04F2D6-DDBA-4027-A3FC-A63298CEE0CB}"/>
                </a:ext>
              </a:extLst>
            </p:cNvPr>
            <p:cNvSpPr txBox="1"/>
            <p:nvPr/>
          </p:nvSpPr>
          <p:spPr>
            <a:xfrm>
              <a:off x="3174595" y="2875674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T(v</a:t>
              </a:r>
              <a:r>
                <a:rPr lang="en-US" baseline="-25000" dirty="0"/>
                <a:t>1</a:t>
              </a:r>
              <a:r>
                <a:rPr lang="en-US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8892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id="{B550D489-AAB5-4B68-98B5-4F8CD23B510C}"/>
              </a:ext>
            </a:extLst>
          </p:cNvPr>
          <p:cNvGrpSpPr/>
          <p:nvPr/>
        </p:nvGrpSpPr>
        <p:grpSpPr>
          <a:xfrm>
            <a:off x="742440" y="124922"/>
            <a:ext cx="10713854" cy="5891703"/>
            <a:chOff x="742440" y="124922"/>
            <a:chExt cx="10713854" cy="5891703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B5DAE556-644B-4DD7-94B8-8695619F7FAC}"/>
                </a:ext>
              </a:extLst>
            </p:cNvPr>
            <p:cNvGrpSpPr/>
            <p:nvPr/>
          </p:nvGrpSpPr>
          <p:grpSpPr>
            <a:xfrm>
              <a:off x="947718" y="124922"/>
              <a:ext cx="10296998" cy="3185117"/>
              <a:chOff x="798426" y="-378936"/>
              <a:chExt cx="10296998" cy="3185117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DE71152-9663-44EA-A197-5649A6B45EB9}"/>
                  </a:ext>
                </a:extLst>
              </p:cNvPr>
              <p:cNvGrpSpPr/>
              <p:nvPr/>
            </p:nvGrpSpPr>
            <p:grpSpPr>
              <a:xfrm>
                <a:off x="798426" y="596597"/>
                <a:ext cx="1500743" cy="1278968"/>
                <a:chOff x="353753" y="858219"/>
                <a:chExt cx="1500743" cy="1278968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28BABB54-6E1C-463C-8FE2-B38957873343}"/>
                    </a:ext>
                  </a:extLst>
                </p:cNvPr>
                <p:cNvGrpSpPr/>
                <p:nvPr/>
              </p:nvGrpSpPr>
              <p:grpSpPr>
                <a:xfrm>
                  <a:off x="353753" y="858219"/>
                  <a:ext cx="1500743" cy="822960"/>
                  <a:chOff x="1566734" y="1837934"/>
                  <a:chExt cx="1500743" cy="822960"/>
                </a:xfrm>
              </p:grpSpPr>
              <p:pic>
                <p:nvPicPr>
                  <p:cNvPr id="135" name="Picture 134">
                    <a:extLst>
                      <a:ext uri="{FF2B5EF4-FFF2-40B4-BE49-F238E27FC236}">
                        <a16:creationId xmlns:a16="http://schemas.microsoft.com/office/drawing/2014/main" id="{79A4BA38-16F3-438F-81EE-EE67CB6FD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746"/>
                  <a:stretch/>
                </p:blipFill>
                <p:spPr>
                  <a:xfrm>
                    <a:off x="2283571" y="1837934"/>
                    <a:ext cx="783906" cy="822960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>
                    <a:extLst>
                      <a:ext uri="{FF2B5EF4-FFF2-40B4-BE49-F238E27FC236}">
                        <a16:creationId xmlns:a16="http://schemas.microsoft.com/office/drawing/2014/main" id="{0D1A15A0-55FD-494C-B379-84029A4005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211" r="6982" b="9741"/>
                  <a:stretch/>
                </p:blipFill>
                <p:spPr>
                  <a:xfrm>
                    <a:off x="1566734" y="1837934"/>
                    <a:ext cx="716837" cy="82296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8755D1F-E894-4628-8B5A-E34ED9A4DFA3}"/>
                    </a:ext>
                  </a:extLst>
                </p:cNvPr>
                <p:cNvSpPr txBox="1"/>
                <p:nvPr/>
              </p:nvSpPr>
              <p:spPr>
                <a:xfrm>
                  <a:off x="604103" y="1767855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Intruder</a:t>
                  </a:r>
                </a:p>
              </p:txBody>
            </p:sp>
          </p:grpSp>
          <p:sp>
            <p:nvSpPr>
              <p:cNvPr id="99" name="Can 51">
                <a:extLst>
                  <a:ext uri="{FF2B5EF4-FFF2-40B4-BE49-F238E27FC236}">
                    <a16:creationId xmlns:a16="http://schemas.microsoft.com/office/drawing/2014/main" id="{D7BACFBD-0F6F-458C-AA58-8B49ED8055A8}"/>
                  </a:ext>
                </a:extLst>
              </p:cNvPr>
              <p:cNvSpPr/>
              <p:nvPr/>
            </p:nvSpPr>
            <p:spPr>
              <a:xfrm rot="5400000" flipH="1">
                <a:off x="7720223" y="-3278676"/>
                <a:ext cx="415497" cy="6214978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Substation Virtual LAN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7CD214E-8742-44CD-AF67-B8A2281D9614}"/>
                  </a:ext>
                </a:extLst>
              </p:cNvPr>
              <p:cNvGrpSpPr/>
              <p:nvPr/>
            </p:nvGrpSpPr>
            <p:grpSpPr>
              <a:xfrm>
                <a:off x="10197421" y="175922"/>
                <a:ext cx="898003" cy="1315745"/>
                <a:chOff x="9354244" y="3677137"/>
                <a:chExt cx="898003" cy="1315745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75AF6C5B-67FB-43FB-849C-1D12C76E44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53" t="12340" r="4166" b="12874"/>
                <a:stretch/>
              </p:blipFill>
              <p:spPr>
                <a:xfrm>
                  <a:off x="9374223" y="3677137"/>
                  <a:ext cx="822960" cy="66985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43AD6666-745D-40C3-B5AA-D4AD75959D78}"/>
                    </a:ext>
                  </a:extLst>
                </p:cNvPr>
                <p:cNvSpPr txBox="1"/>
                <p:nvPr/>
              </p:nvSpPr>
              <p:spPr>
                <a:xfrm>
                  <a:off x="9354244" y="4346551"/>
                  <a:ext cx="898003" cy="646331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Work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Station</a:t>
                  </a: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5108BBA4-B47E-46E2-85A9-C0B0B994D7F9}"/>
                  </a:ext>
                </a:extLst>
              </p:cNvPr>
              <p:cNvGrpSpPr/>
              <p:nvPr/>
            </p:nvGrpSpPr>
            <p:grpSpPr>
              <a:xfrm>
                <a:off x="8518923" y="203523"/>
                <a:ext cx="1099725" cy="1210094"/>
                <a:chOff x="6670879" y="223057"/>
                <a:chExt cx="1099725" cy="1210094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650CABE0-7A37-4AE1-B7C3-579C9F452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46"/>
                <a:stretch/>
              </p:blipFill>
              <p:spPr>
                <a:xfrm>
                  <a:off x="6854982" y="223057"/>
                  <a:ext cx="731520" cy="76796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D12B7B8D-7AB6-44CD-8539-C80F7E9D0B4A}"/>
                    </a:ext>
                  </a:extLst>
                </p:cNvPr>
                <p:cNvSpPr txBox="1"/>
                <p:nvPr/>
              </p:nvSpPr>
              <p:spPr>
                <a:xfrm>
                  <a:off x="6670879" y="1063819"/>
                  <a:ext cx="10997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Web HMI</a:t>
                  </a: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5BEBD6C1-9853-44B1-8DC7-1FFB23745805}"/>
                  </a:ext>
                </a:extLst>
              </p:cNvPr>
              <p:cNvGrpSpPr/>
              <p:nvPr/>
            </p:nvGrpSpPr>
            <p:grpSpPr>
              <a:xfrm>
                <a:off x="7289147" y="1220163"/>
                <a:ext cx="1005840" cy="1236869"/>
                <a:chOff x="7796609" y="3677137"/>
                <a:chExt cx="1005840" cy="1236869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BD6B0F5A-A969-4BC1-A789-5223F2EDF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6609" y="3677137"/>
                  <a:ext cx="1005840" cy="867537"/>
                </a:xfrm>
                <a:prstGeom prst="rect">
                  <a:avLst/>
                </a:prstGeom>
              </p:spPr>
            </p:pic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87DB9B31-F1B7-4F71-9611-B140F4E15AB8}"/>
                    </a:ext>
                  </a:extLst>
                </p:cNvPr>
                <p:cNvSpPr txBox="1"/>
                <p:nvPr/>
              </p:nvSpPr>
              <p:spPr>
                <a:xfrm>
                  <a:off x="8039682" y="4544674"/>
                  <a:ext cx="5196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Candara" panose="020E0502030303020204" pitchFamily="34" charset="0"/>
                    </a:rPr>
                    <a:t>IED</a:t>
                  </a:r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CAF2A51-D9CB-4A62-B6C3-8F817B99E875}"/>
                  </a:ext>
                </a:extLst>
              </p:cNvPr>
              <p:cNvSpPr txBox="1"/>
              <p:nvPr/>
            </p:nvSpPr>
            <p:spPr>
              <a:xfrm>
                <a:off x="5316224" y="1977381"/>
                <a:ext cx="83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switch</a:t>
                </a:r>
              </a:p>
            </p:txBody>
          </p: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C1A53820-32C0-423F-8BB2-2DF93AA5F2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75" b="14981"/>
              <a:stretch/>
            </p:blipFill>
            <p:spPr>
              <a:xfrm>
                <a:off x="4798003" y="975324"/>
                <a:ext cx="731520" cy="508001"/>
              </a:xfrm>
              <a:prstGeom prst="rect">
                <a:avLst/>
              </a:prstGeom>
            </p:spPr>
          </p:pic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7B8B938-6834-43B2-82C9-E32A2F9F60FC}"/>
                  </a:ext>
                </a:extLst>
              </p:cNvPr>
              <p:cNvGrpSpPr/>
              <p:nvPr/>
            </p:nvGrpSpPr>
            <p:grpSpPr>
              <a:xfrm>
                <a:off x="2705762" y="175922"/>
                <a:ext cx="1321157" cy="2125854"/>
                <a:chOff x="2552170" y="1687928"/>
                <a:chExt cx="1076272" cy="1731813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130A9016-1650-4546-AEAB-0308744E6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29" r="13418"/>
                <a:stretch/>
              </p:blipFill>
              <p:spPr>
                <a:xfrm>
                  <a:off x="2572115" y="2696208"/>
                  <a:ext cx="1054100" cy="723533"/>
                </a:xfrm>
                <a:prstGeom prst="rect">
                  <a:avLst/>
                </a:prstGeom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scene3d>
                  <a:camera prst="isometricLeftDown">
                    <a:rot lat="2100000" lon="1800000" rev="0"/>
                  </a:camera>
                  <a:lightRig rig="threePt" dir="t"/>
                </a:scene3d>
              </p:spPr>
            </p:pic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92720FC-3187-4E28-BE2E-7BB21D952906}"/>
                    </a:ext>
                  </a:extLst>
                </p:cNvPr>
                <p:cNvSpPr txBox="1"/>
                <p:nvPr/>
              </p:nvSpPr>
              <p:spPr>
                <a:xfrm>
                  <a:off x="2552170" y="1687928"/>
                  <a:ext cx="9765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Router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Firewall</a:t>
                  </a:r>
                </a:p>
              </p:txBody>
            </p:sp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F74885B4-E4CE-4E43-83AF-C15B41424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367" b="22852"/>
                <a:stretch/>
              </p:blipFill>
              <p:spPr>
                <a:xfrm rot="330157">
                  <a:off x="2714042" y="2267720"/>
                  <a:ext cx="914400" cy="464345"/>
                </a:xfrm>
                <a:prstGeom prst="rect">
                  <a:avLst/>
                </a:prstGeom>
              </p:spPr>
            </p:pic>
          </p:grpSp>
          <p:cxnSp>
            <p:nvCxnSpPr>
              <p:cNvPr id="119" name="Connector: Elbow 118">
                <a:extLst>
                  <a:ext uri="{FF2B5EF4-FFF2-40B4-BE49-F238E27FC236}">
                    <a16:creationId xmlns:a16="http://schemas.microsoft.com/office/drawing/2014/main" id="{ADDCC706-5150-4EF4-9DC7-C117B138B401}"/>
                  </a:ext>
                </a:extLst>
              </p:cNvPr>
              <p:cNvCxnSpPr>
                <a:cxnSpLocks/>
                <a:stCxn id="151" idx="1"/>
                <a:endCxn id="99" idx="3"/>
              </p:cNvCxnSpPr>
              <p:nvPr/>
            </p:nvCxnSpPr>
            <p:spPr>
              <a:xfrm rot="10800000" flipH="1">
                <a:off x="4795289" y="-171187"/>
                <a:ext cx="25193" cy="698084"/>
              </a:xfrm>
              <a:prstGeom prst="bentConnector3">
                <a:avLst>
                  <a:gd name="adj1" fmla="val -907395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Can 51">
                <a:extLst>
                  <a:ext uri="{FF2B5EF4-FFF2-40B4-BE49-F238E27FC236}">
                    <a16:creationId xmlns:a16="http://schemas.microsoft.com/office/drawing/2014/main" id="{5F11E4DD-8937-4BCF-97BC-FBBA34BE551D}"/>
                  </a:ext>
                </a:extLst>
              </p:cNvPr>
              <p:cNvSpPr/>
              <p:nvPr/>
            </p:nvSpPr>
            <p:spPr>
              <a:xfrm rot="5400000" flipH="1">
                <a:off x="7720222" y="-509056"/>
                <a:ext cx="415497" cy="6214977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Substation Bay Virtual LAN</a:t>
                </a:r>
              </a:p>
            </p:txBody>
          </p: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5B9B9CCF-52DC-4E4F-9C24-F5B2C7222D3E}"/>
                  </a:ext>
                </a:extLst>
              </p:cNvPr>
              <p:cNvGrpSpPr/>
              <p:nvPr/>
            </p:nvGrpSpPr>
            <p:grpSpPr>
              <a:xfrm>
                <a:off x="5963494" y="627459"/>
                <a:ext cx="878767" cy="1219034"/>
                <a:chOff x="5232957" y="2469597"/>
                <a:chExt cx="878767" cy="1219034"/>
              </a:xfr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143" name="Picture 142">
                  <a:extLst>
                    <a:ext uri="{FF2B5EF4-FFF2-40B4-BE49-F238E27FC236}">
                      <a16:creationId xmlns:a16="http://schemas.microsoft.com/office/drawing/2014/main" id="{1218D2C2-D8C0-4B08-8562-5CDF5CA97F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2299" y="2469597"/>
                  <a:ext cx="640080" cy="640080"/>
                </a:xfrm>
                <a:prstGeom prst="rect">
                  <a:avLst/>
                </a:prstGeom>
              </p:spPr>
            </p:pic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273BD97C-9222-439D-8B19-EAF6AD643CA5}"/>
                    </a:ext>
                  </a:extLst>
                </p:cNvPr>
                <p:cNvSpPr txBox="1"/>
                <p:nvPr/>
              </p:nvSpPr>
              <p:spPr>
                <a:xfrm>
                  <a:off x="5232957" y="3042300"/>
                  <a:ext cx="878767" cy="646331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Shared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Server</a:t>
                  </a:r>
                </a:p>
              </p:txBody>
            </p:sp>
          </p:grpSp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C2C05138-5D54-4F93-87C7-1A0D72AF21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75" b="14981"/>
              <a:stretch/>
            </p:blipFill>
            <p:spPr>
              <a:xfrm>
                <a:off x="4795290" y="1655306"/>
                <a:ext cx="731520" cy="508001"/>
              </a:xfrm>
              <a:prstGeom prst="rect">
                <a:avLst/>
              </a:prstGeom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008790BF-F2FD-4554-B73B-1323854E18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75" b="14981"/>
              <a:stretch/>
            </p:blipFill>
            <p:spPr>
              <a:xfrm>
                <a:off x="4795290" y="272896"/>
                <a:ext cx="731520" cy="508001"/>
              </a:xfrm>
              <a:prstGeom prst="rect">
                <a:avLst/>
              </a:prstGeom>
            </p:spPr>
          </p:pic>
          <p:cxnSp>
            <p:nvCxnSpPr>
              <p:cNvPr id="156" name="Connector: Elbow 155">
                <a:extLst>
                  <a:ext uri="{FF2B5EF4-FFF2-40B4-BE49-F238E27FC236}">
                    <a16:creationId xmlns:a16="http://schemas.microsoft.com/office/drawing/2014/main" id="{F9B8F533-1AF4-487C-9ECC-CBDAC33478AE}"/>
                  </a:ext>
                </a:extLst>
              </p:cNvPr>
              <p:cNvCxnSpPr>
                <a:cxnSpLocks/>
                <a:stCxn id="150" idx="1"/>
                <a:endCxn id="139" idx="3"/>
              </p:cNvCxnSpPr>
              <p:nvPr/>
            </p:nvCxnSpPr>
            <p:spPr>
              <a:xfrm rot="10800000" flipH="1" flipV="1">
                <a:off x="4795290" y="1909306"/>
                <a:ext cx="25192" cy="689125"/>
              </a:xfrm>
              <a:prstGeom prst="bentConnector3">
                <a:avLst>
                  <a:gd name="adj1" fmla="val -907431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118CB40-DC18-4924-8F49-83783836D1BA}"/>
                  </a:ext>
                </a:extLst>
              </p:cNvPr>
              <p:cNvSpPr txBox="1"/>
              <p:nvPr/>
            </p:nvSpPr>
            <p:spPr>
              <a:xfrm>
                <a:off x="4138238" y="1321567"/>
                <a:ext cx="83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switch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DFFE917A-4C4E-437D-BC54-C19B36569F0E}"/>
                  </a:ext>
                </a:extLst>
              </p:cNvPr>
              <p:cNvSpPr txBox="1"/>
              <p:nvPr/>
            </p:nvSpPr>
            <p:spPr>
              <a:xfrm>
                <a:off x="5316224" y="90120"/>
                <a:ext cx="83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switch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295B984-948A-4FED-A463-7C85C72E630D}"/>
                  </a:ext>
                </a:extLst>
              </p:cNvPr>
              <p:cNvCxnSpPr>
                <a:cxnSpLocks/>
                <a:stCxn id="123" idx="3"/>
                <a:endCxn id="118" idx="1"/>
              </p:cNvCxnSpPr>
              <p:nvPr/>
            </p:nvCxnSpPr>
            <p:spPr>
              <a:xfrm>
                <a:off x="4024333" y="1226451"/>
                <a:ext cx="773670" cy="2874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EE4724EE-6684-4C9D-B214-CC60C9F5C790}"/>
                  </a:ext>
                </a:extLst>
              </p:cNvPr>
              <p:cNvCxnSpPr>
                <a:cxnSpLocks/>
                <a:stCxn id="150" idx="0"/>
                <a:endCxn id="118" idx="2"/>
              </p:cNvCxnSpPr>
              <p:nvPr/>
            </p:nvCxnSpPr>
            <p:spPr>
              <a:xfrm flipV="1">
                <a:off x="5161050" y="1483325"/>
                <a:ext cx="2713" cy="171981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BFF6289-3CE4-487B-92B0-ABD2E9284261}"/>
                  </a:ext>
                </a:extLst>
              </p:cNvPr>
              <p:cNvCxnSpPr>
                <a:cxnSpLocks/>
                <a:stCxn id="118" idx="0"/>
                <a:endCxn id="151" idx="2"/>
              </p:cNvCxnSpPr>
              <p:nvPr/>
            </p:nvCxnSpPr>
            <p:spPr>
              <a:xfrm flipH="1" flipV="1">
                <a:off x="5161050" y="780897"/>
                <a:ext cx="2713" cy="194427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66FA6D89-17AA-4D57-86CE-D2B6D16A3115}"/>
                  </a:ext>
                </a:extLst>
              </p:cNvPr>
              <p:cNvCxnSpPr>
                <a:cxnSpLocks/>
                <a:stCxn id="118" idx="3"/>
              </p:cNvCxnSpPr>
              <p:nvPr/>
            </p:nvCxnSpPr>
            <p:spPr>
              <a:xfrm>
                <a:off x="5529523" y="1229325"/>
                <a:ext cx="718347" cy="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1F095CF0-617E-4F0C-A85E-22FB0279359E}"/>
                </a:ext>
              </a:extLst>
            </p:cNvPr>
            <p:cNvGrpSpPr/>
            <p:nvPr/>
          </p:nvGrpSpPr>
          <p:grpSpPr>
            <a:xfrm>
              <a:off x="742440" y="3474145"/>
              <a:ext cx="10713854" cy="2542480"/>
              <a:chOff x="-860946" y="3307001"/>
              <a:chExt cx="10713854" cy="2542480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AE99043-257A-411D-AC9E-0CC4EBD5CBD7}"/>
                  </a:ext>
                </a:extLst>
              </p:cNvPr>
              <p:cNvSpPr/>
              <p:nvPr/>
            </p:nvSpPr>
            <p:spPr>
              <a:xfrm>
                <a:off x="4134019" y="3307001"/>
                <a:ext cx="1054100" cy="592494"/>
              </a:xfrm>
              <a:prstGeom prst="ellips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ssh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&gt;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2938619-3AF7-4A08-9A46-53A7061F9754}"/>
                  </a:ext>
                </a:extLst>
              </p:cNvPr>
              <p:cNvSpPr txBox="1"/>
              <p:nvPr/>
            </p:nvSpPr>
            <p:spPr>
              <a:xfrm>
                <a:off x="2330792" y="3529675"/>
                <a:ext cx="13034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dirty="0" err="1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user_server</a:t>
                </a:r>
                <a:endParaRPr lang="en-US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7DEC4EBA-5A4B-4333-9275-89F2F4AF90D5}"/>
                  </a:ext>
                </a:extLst>
              </p:cNvPr>
              <p:cNvCxnSpPr>
                <a:cxnSpLocks/>
                <a:stCxn id="105" idx="3"/>
                <a:endCxn id="104" idx="2"/>
              </p:cNvCxnSpPr>
              <p:nvPr/>
            </p:nvCxnSpPr>
            <p:spPr>
              <a:xfrm flipV="1">
                <a:off x="3634285" y="3603248"/>
                <a:ext cx="499734" cy="24959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7942D8C-78AA-4596-B9D4-7E90832DC0D2}"/>
                  </a:ext>
                </a:extLst>
              </p:cNvPr>
              <p:cNvCxnSpPr>
                <a:cxnSpLocks/>
                <a:stCxn id="104" idx="6"/>
                <a:endCxn id="108" idx="0"/>
              </p:cNvCxnSpPr>
              <p:nvPr/>
            </p:nvCxnSpPr>
            <p:spPr>
              <a:xfrm>
                <a:off x="5188119" y="3603248"/>
                <a:ext cx="1164429" cy="50319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70228A9-FE7D-46FE-9FB0-4EDA24104DAC}"/>
                  </a:ext>
                </a:extLst>
              </p:cNvPr>
              <p:cNvSpPr txBox="1"/>
              <p:nvPr/>
            </p:nvSpPr>
            <p:spPr>
              <a:xfrm>
                <a:off x="5732062" y="4106440"/>
                <a:ext cx="1240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 </a:t>
                </a:r>
                <a:r>
                  <a:rPr lang="en-US" dirty="0" err="1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user_HMI</a:t>
                </a:r>
                <a:endParaRPr lang="en-US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015C56FF-A825-49B1-B4C9-99DB7ED68B0D}"/>
                  </a:ext>
                </a:extLst>
              </p:cNvPr>
              <p:cNvCxnSpPr>
                <a:cxnSpLocks/>
                <a:stCxn id="108" idx="3"/>
                <a:endCxn id="113" idx="2"/>
              </p:cNvCxnSpPr>
              <p:nvPr/>
            </p:nvCxnSpPr>
            <p:spPr>
              <a:xfrm>
                <a:off x="6973034" y="4429606"/>
                <a:ext cx="277013" cy="979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93A55B4-DF04-47BE-B39B-796F9C5F53B3}"/>
                  </a:ext>
                </a:extLst>
              </p:cNvPr>
              <p:cNvSpPr/>
              <p:nvPr/>
            </p:nvSpPr>
            <p:spPr>
              <a:xfrm>
                <a:off x="4134019" y="3968273"/>
                <a:ext cx="1054100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&lt;ftp&gt;</a:t>
                </a:r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F150E15-EDB3-4DED-B44D-9BF1A653B86F}"/>
                  </a:ext>
                </a:extLst>
              </p:cNvPr>
              <p:cNvCxnSpPr>
                <a:cxnSpLocks/>
                <a:stCxn id="105" idx="3"/>
                <a:endCxn id="110" idx="2"/>
              </p:cNvCxnSpPr>
              <p:nvPr/>
            </p:nvCxnSpPr>
            <p:spPr>
              <a:xfrm>
                <a:off x="3634285" y="3852841"/>
                <a:ext cx="499734" cy="411679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DDA2DD1-DF06-4980-9EDD-7AFE854D04DD}"/>
                  </a:ext>
                </a:extLst>
              </p:cNvPr>
              <p:cNvCxnSpPr>
                <a:cxnSpLocks/>
                <a:stCxn id="110" idx="6"/>
                <a:endCxn id="108" idx="1"/>
              </p:cNvCxnSpPr>
              <p:nvPr/>
            </p:nvCxnSpPr>
            <p:spPr>
              <a:xfrm>
                <a:off x="5188119" y="4264520"/>
                <a:ext cx="543943" cy="1650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5E70CF6-C099-4EA2-A187-F429B3D0CC14}"/>
                  </a:ext>
                </a:extLst>
              </p:cNvPr>
              <p:cNvSpPr/>
              <p:nvPr/>
            </p:nvSpPr>
            <p:spPr>
              <a:xfrm>
                <a:off x="7250047" y="4134338"/>
                <a:ext cx="1125897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bof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&gt;</a:t>
                </a:r>
              </a:p>
            </p:txBody>
          </p: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A82A1A9B-4963-45C4-9EE7-272DC0DD3025}"/>
                  </a:ext>
                </a:extLst>
              </p:cNvPr>
              <p:cNvCxnSpPr>
                <a:cxnSpLocks/>
                <a:stCxn id="113" idx="6"/>
                <a:endCxn id="115" idx="1"/>
              </p:cNvCxnSpPr>
              <p:nvPr/>
            </p:nvCxnSpPr>
            <p:spPr>
              <a:xfrm>
                <a:off x="8375944" y="4430585"/>
                <a:ext cx="23599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185A7B4-D306-4D01-A9B7-44AEBA368B31}"/>
                  </a:ext>
                </a:extLst>
              </p:cNvPr>
              <p:cNvSpPr txBox="1"/>
              <p:nvPr/>
            </p:nvSpPr>
            <p:spPr>
              <a:xfrm>
                <a:off x="8611936" y="4107419"/>
                <a:ext cx="1240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dirty="0" err="1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root_HMI</a:t>
                </a:r>
                <a:endParaRPr lang="en-US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A6423AC-9EA9-4FFB-B169-B4E067528579}"/>
                  </a:ext>
                </a:extLst>
              </p:cNvPr>
              <p:cNvSpPr/>
              <p:nvPr/>
            </p:nvSpPr>
            <p:spPr>
              <a:xfrm>
                <a:off x="2823108" y="4550045"/>
                <a:ext cx="1054100" cy="592494"/>
              </a:xfrm>
              <a:prstGeom prst="ellips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ssh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&gt;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12E79FB6-0335-4AC7-BED1-EEE42334BE73}"/>
                  </a:ext>
                </a:extLst>
              </p:cNvPr>
              <p:cNvSpPr txBox="1"/>
              <p:nvPr/>
            </p:nvSpPr>
            <p:spPr>
              <a:xfrm>
                <a:off x="-860946" y="3762863"/>
                <a:ext cx="14976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user_intruder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A8DAE379-F36B-48A6-B75C-1BE3B89BF967}"/>
                  </a:ext>
                </a:extLst>
              </p:cNvPr>
              <p:cNvCxnSpPr>
                <a:cxnSpLocks/>
                <a:stCxn id="184" idx="3"/>
                <a:endCxn id="183" idx="2"/>
              </p:cNvCxnSpPr>
              <p:nvPr/>
            </p:nvCxnSpPr>
            <p:spPr>
              <a:xfrm>
                <a:off x="636730" y="4086029"/>
                <a:ext cx="2186378" cy="76026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5858BF9D-A819-470B-A9F3-23646AC670B2}"/>
                  </a:ext>
                </a:extLst>
              </p:cNvPr>
              <p:cNvSpPr/>
              <p:nvPr/>
            </p:nvSpPr>
            <p:spPr>
              <a:xfrm>
                <a:off x="2823108" y="5256987"/>
                <a:ext cx="1054100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&lt;ftp&gt;</a:t>
                </a:r>
              </a:p>
            </p:txBody>
          </p: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98D0EEC8-C73E-4E3C-80A0-A4DCE7385A42}"/>
                  </a:ext>
                </a:extLst>
              </p:cNvPr>
              <p:cNvCxnSpPr>
                <a:cxnSpLocks/>
                <a:stCxn id="184" idx="3"/>
                <a:endCxn id="186" idx="2"/>
              </p:cNvCxnSpPr>
              <p:nvPr/>
            </p:nvCxnSpPr>
            <p:spPr>
              <a:xfrm>
                <a:off x="636730" y="4086029"/>
                <a:ext cx="2186378" cy="146720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A6A74F84-A5B1-4C63-8D7B-D7A11DC780CD}"/>
                  </a:ext>
                </a:extLst>
              </p:cNvPr>
              <p:cNvCxnSpPr>
                <a:cxnSpLocks/>
                <a:stCxn id="183" idx="6"/>
                <a:endCxn id="108" idx="2"/>
              </p:cNvCxnSpPr>
              <p:nvPr/>
            </p:nvCxnSpPr>
            <p:spPr>
              <a:xfrm flipV="1">
                <a:off x="3877208" y="4752771"/>
                <a:ext cx="2475340" cy="935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CD10AE85-2527-42BD-BFB6-BE469AEFF417}"/>
                  </a:ext>
                </a:extLst>
              </p:cNvPr>
              <p:cNvCxnSpPr>
                <a:cxnSpLocks/>
                <a:stCxn id="186" idx="6"/>
                <a:endCxn id="108" idx="2"/>
              </p:cNvCxnSpPr>
              <p:nvPr/>
            </p:nvCxnSpPr>
            <p:spPr>
              <a:xfrm flipV="1">
                <a:off x="3877208" y="4752771"/>
                <a:ext cx="2475340" cy="80046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D023286-5D93-4A78-87E9-0CA13D4F9DE8}"/>
                  </a:ext>
                </a:extLst>
              </p:cNvPr>
              <p:cNvSpPr/>
              <p:nvPr/>
            </p:nvSpPr>
            <p:spPr>
              <a:xfrm>
                <a:off x="986592" y="3556594"/>
                <a:ext cx="1054100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xss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&gt;</a:t>
                </a:r>
              </a:p>
            </p:txBody>
          </p: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A912647C-D06F-4D3C-B34B-BDF3E66BB0C8}"/>
                  </a:ext>
                </a:extLst>
              </p:cNvPr>
              <p:cNvCxnSpPr>
                <a:cxnSpLocks/>
                <a:stCxn id="200" idx="6"/>
                <a:endCxn id="105" idx="1"/>
              </p:cNvCxnSpPr>
              <p:nvPr/>
            </p:nvCxnSpPr>
            <p:spPr>
              <a:xfrm>
                <a:off x="2040692" y="3852841"/>
                <a:ext cx="2901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05B3C55F-2C27-4428-955F-E75A6A1384C1}"/>
                  </a:ext>
                </a:extLst>
              </p:cNvPr>
              <p:cNvCxnSpPr>
                <a:cxnSpLocks/>
                <a:stCxn id="184" idx="3"/>
                <a:endCxn id="200" idx="2"/>
              </p:cNvCxnSpPr>
              <p:nvPr/>
            </p:nvCxnSpPr>
            <p:spPr>
              <a:xfrm flipV="1">
                <a:off x="636730" y="3852841"/>
                <a:ext cx="349862" cy="23318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699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0A14FFB-261F-4F3A-A3FC-43402ACB4503}"/>
              </a:ext>
            </a:extLst>
          </p:cNvPr>
          <p:cNvGrpSpPr/>
          <p:nvPr/>
        </p:nvGrpSpPr>
        <p:grpSpPr>
          <a:xfrm>
            <a:off x="730852" y="774794"/>
            <a:ext cx="10730296" cy="5122510"/>
            <a:chOff x="730852" y="448221"/>
            <a:chExt cx="10730296" cy="5122510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0F0C05A-2CC7-4C2D-9F7D-6EB0C23CD635}"/>
                </a:ext>
              </a:extLst>
            </p:cNvPr>
            <p:cNvGrpSpPr/>
            <p:nvPr/>
          </p:nvGrpSpPr>
          <p:grpSpPr>
            <a:xfrm>
              <a:off x="869202" y="448221"/>
              <a:ext cx="10465546" cy="3283749"/>
              <a:chOff x="897777" y="448221"/>
              <a:chExt cx="10465546" cy="328374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EA655AE-C5B4-42B2-ACF0-66599C42FFB9}"/>
                  </a:ext>
                </a:extLst>
              </p:cNvPr>
              <p:cNvGrpSpPr/>
              <p:nvPr/>
            </p:nvGrpSpPr>
            <p:grpSpPr>
              <a:xfrm>
                <a:off x="897777" y="1192230"/>
                <a:ext cx="1500743" cy="1278968"/>
                <a:chOff x="353753" y="858219"/>
                <a:chExt cx="1500743" cy="1278968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7449F87-17A9-4D4F-B056-AD14F1F57582}"/>
                    </a:ext>
                  </a:extLst>
                </p:cNvPr>
                <p:cNvGrpSpPr/>
                <p:nvPr/>
              </p:nvGrpSpPr>
              <p:grpSpPr>
                <a:xfrm>
                  <a:off x="353753" y="858219"/>
                  <a:ext cx="1500743" cy="822960"/>
                  <a:chOff x="1566734" y="1837934"/>
                  <a:chExt cx="1500743" cy="82296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B10C4D75-3436-42F5-BC3E-9D98EA02B7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746"/>
                  <a:stretch/>
                </p:blipFill>
                <p:spPr>
                  <a:xfrm>
                    <a:off x="2283571" y="1837934"/>
                    <a:ext cx="783906" cy="82296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61D42152-773A-45FC-8126-E501CC5535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211" r="6982" b="9741"/>
                  <a:stretch/>
                </p:blipFill>
                <p:spPr>
                  <a:xfrm>
                    <a:off x="1566734" y="1837934"/>
                    <a:ext cx="716837" cy="82296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4E724A3-4262-471B-BB26-80AFABB8153F}"/>
                    </a:ext>
                  </a:extLst>
                </p:cNvPr>
                <p:cNvSpPr txBox="1"/>
                <p:nvPr/>
              </p:nvSpPr>
              <p:spPr>
                <a:xfrm>
                  <a:off x="604103" y="1767855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Intruder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5886D1E-498D-478A-BE5B-1796DEA28E8B}"/>
                  </a:ext>
                </a:extLst>
              </p:cNvPr>
              <p:cNvGrpSpPr/>
              <p:nvPr/>
            </p:nvGrpSpPr>
            <p:grpSpPr>
              <a:xfrm>
                <a:off x="9912944" y="2495101"/>
                <a:ext cx="1005840" cy="1236869"/>
                <a:chOff x="7796609" y="3677137"/>
                <a:chExt cx="1005840" cy="1236869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557DD94F-0400-4FE3-A1E3-580944B030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6609" y="3677137"/>
                  <a:ext cx="1005840" cy="867537"/>
                </a:xfrm>
                <a:prstGeom prst="rect">
                  <a:avLst/>
                </a:prstGeom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3B19D58-6F4B-447F-B233-B558D70A06F9}"/>
                    </a:ext>
                  </a:extLst>
                </p:cNvPr>
                <p:cNvSpPr txBox="1"/>
                <p:nvPr/>
              </p:nvSpPr>
              <p:spPr>
                <a:xfrm>
                  <a:off x="8039682" y="4544674"/>
                  <a:ext cx="5196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Candara" panose="020E0502030303020204" pitchFamily="34" charset="0"/>
                    </a:rPr>
                    <a:t>IED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843806F-7529-46C3-833E-392860C954FD}"/>
                  </a:ext>
                </a:extLst>
              </p:cNvPr>
              <p:cNvGrpSpPr/>
              <p:nvPr/>
            </p:nvGrpSpPr>
            <p:grpSpPr>
              <a:xfrm>
                <a:off x="8120460" y="543521"/>
                <a:ext cx="1099725" cy="1210094"/>
                <a:chOff x="6670879" y="223057"/>
                <a:chExt cx="1099725" cy="1210094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9F691C0C-BF60-4A46-B8C9-041B34231F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46"/>
                <a:stretch/>
              </p:blipFill>
              <p:spPr>
                <a:xfrm>
                  <a:off x="6854982" y="223057"/>
                  <a:ext cx="731520" cy="76796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226F953-DDE6-44D2-BB65-2B4B06815636}"/>
                    </a:ext>
                  </a:extLst>
                </p:cNvPr>
                <p:cNvSpPr txBox="1"/>
                <p:nvPr/>
              </p:nvSpPr>
              <p:spPr>
                <a:xfrm>
                  <a:off x="6670879" y="1063819"/>
                  <a:ext cx="10997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Web HMI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E39B6F5-8BE4-42AB-B165-BE77E6CEDDC2}"/>
                  </a:ext>
                </a:extLst>
              </p:cNvPr>
              <p:cNvGrpSpPr/>
              <p:nvPr/>
            </p:nvGrpSpPr>
            <p:grpSpPr>
              <a:xfrm>
                <a:off x="8221179" y="2495101"/>
                <a:ext cx="1005840" cy="1236869"/>
                <a:chOff x="7796609" y="3677137"/>
                <a:chExt cx="1005840" cy="1236869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A2BF6523-4FBA-4A2F-9ECE-C007BA38B4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6609" y="3677137"/>
                  <a:ext cx="1005840" cy="867537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D6966A0-5B80-404B-A422-D39AEA723D45}"/>
                    </a:ext>
                  </a:extLst>
                </p:cNvPr>
                <p:cNvSpPr txBox="1"/>
                <p:nvPr/>
              </p:nvSpPr>
              <p:spPr>
                <a:xfrm>
                  <a:off x="8039682" y="4544674"/>
                  <a:ext cx="5196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latin typeface="Candara" panose="020E0502030303020204" pitchFamily="34" charset="0"/>
                    </a:rPr>
                    <a:t>IED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DD08EA-722B-455D-B552-4D5062194E01}"/>
                  </a:ext>
                </a:extLst>
              </p:cNvPr>
              <p:cNvGrpSpPr/>
              <p:nvPr/>
            </p:nvGrpSpPr>
            <p:grpSpPr>
              <a:xfrm>
                <a:off x="2750528" y="448221"/>
                <a:ext cx="1321157" cy="2125854"/>
                <a:chOff x="2552170" y="1687928"/>
                <a:chExt cx="1076272" cy="1731813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998C3491-B184-41C5-8A2B-55BF1CCFA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29" r="13418"/>
                <a:stretch/>
              </p:blipFill>
              <p:spPr>
                <a:xfrm>
                  <a:off x="2572115" y="2696208"/>
                  <a:ext cx="1054100" cy="723533"/>
                </a:xfrm>
                <a:prstGeom prst="rect">
                  <a:avLst/>
                </a:prstGeom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scene3d>
                  <a:camera prst="isometricLeftDown">
                    <a:rot lat="2100000" lon="1800000" rev="0"/>
                  </a:camera>
                  <a:lightRig rig="threePt" dir="t"/>
                </a:scene3d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A297F9A-5DC9-4CB8-A6A5-71A223AEE8D1}"/>
                    </a:ext>
                  </a:extLst>
                </p:cNvPr>
                <p:cNvSpPr txBox="1"/>
                <p:nvPr/>
              </p:nvSpPr>
              <p:spPr>
                <a:xfrm>
                  <a:off x="2552170" y="1687928"/>
                  <a:ext cx="9765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Router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Firewall</a:t>
                  </a:r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1F7DFC20-A65D-4181-ADA9-6CA650A14E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367" b="22852"/>
                <a:stretch/>
              </p:blipFill>
              <p:spPr>
                <a:xfrm rot="330157">
                  <a:off x="2714042" y="2267720"/>
                  <a:ext cx="914400" cy="464345"/>
                </a:xfrm>
                <a:prstGeom prst="rect">
                  <a:avLst/>
                </a:prstGeom>
              </p:spPr>
            </p:pic>
          </p:grpSp>
          <p:sp>
            <p:nvSpPr>
              <p:cNvPr id="39" name="Can 51">
                <a:extLst>
                  <a:ext uri="{FF2B5EF4-FFF2-40B4-BE49-F238E27FC236}">
                    <a16:creationId xmlns:a16="http://schemas.microsoft.com/office/drawing/2014/main" id="{926E4452-3736-4BAD-9C56-CAEA4EBE063F}"/>
                  </a:ext>
                </a:extLst>
              </p:cNvPr>
              <p:cNvSpPr/>
              <p:nvPr/>
            </p:nvSpPr>
            <p:spPr>
              <a:xfrm rot="5400000" flipH="1">
                <a:off x="8788060" y="-260149"/>
                <a:ext cx="415497" cy="4735029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Substation LAN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8A0A15F-3C6A-41EA-AD40-467C9865742C}"/>
                  </a:ext>
                </a:extLst>
              </p:cNvPr>
              <p:cNvGrpSpPr/>
              <p:nvPr/>
            </p:nvGrpSpPr>
            <p:grpSpPr>
              <a:xfrm>
                <a:off x="9852857" y="506371"/>
                <a:ext cx="898003" cy="1315745"/>
                <a:chOff x="9354244" y="3677137"/>
                <a:chExt cx="898003" cy="1315745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87AC0E28-972D-466E-B381-8D3404EC0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53" t="12340" r="4166" b="12874"/>
                <a:stretch/>
              </p:blipFill>
              <p:spPr>
                <a:xfrm>
                  <a:off x="9374223" y="3677137"/>
                  <a:ext cx="822960" cy="66985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499F642-DA41-4607-97D5-EA16C615E91F}"/>
                    </a:ext>
                  </a:extLst>
                </p:cNvPr>
                <p:cNvSpPr txBox="1"/>
                <p:nvPr/>
              </p:nvSpPr>
              <p:spPr>
                <a:xfrm>
                  <a:off x="9354244" y="4346551"/>
                  <a:ext cx="898003" cy="646331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Work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Station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81A7C6-26AE-44BE-B16B-D47ABCE7E0B4}"/>
                  </a:ext>
                </a:extLst>
              </p:cNvPr>
              <p:cNvGrpSpPr/>
              <p:nvPr/>
            </p:nvGrpSpPr>
            <p:grpSpPr>
              <a:xfrm>
                <a:off x="6628295" y="498173"/>
                <a:ext cx="873958" cy="1219034"/>
                <a:chOff x="5235362" y="2469597"/>
                <a:chExt cx="873958" cy="1219034"/>
              </a:xfr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914555D-08DE-4E2A-9048-E0154B2BEC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2299" y="2469597"/>
                  <a:ext cx="640080" cy="64008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9E0FD72-1202-4B27-946C-6DE5CA126DAA}"/>
                    </a:ext>
                  </a:extLst>
                </p:cNvPr>
                <p:cNvSpPr txBox="1"/>
                <p:nvPr/>
              </p:nvSpPr>
              <p:spPr>
                <a:xfrm>
                  <a:off x="5235362" y="3042300"/>
                  <a:ext cx="873958" cy="646331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Local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SCADA</a:t>
                  </a:r>
                </a:p>
              </p:txBody>
            </p: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D461294-767A-4A2F-80C4-D434905F3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75" b="14981"/>
              <a:stretch/>
            </p:blipFill>
            <p:spPr>
              <a:xfrm>
                <a:off x="5046185" y="1244949"/>
                <a:ext cx="731520" cy="508001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83687-BF8E-4089-9CFF-195BF717AC05}"/>
                  </a:ext>
                </a:extLst>
              </p:cNvPr>
              <p:cNvSpPr txBox="1"/>
              <p:nvPr/>
            </p:nvSpPr>
            <p:spPr>
              <a:xfrm>
                <a:off x="5046185" y="1750531"/>
                <a:ext cx="83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switch</a:t>
                </a:r>
              </a:p>
            </p:txBody>
          </p: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1E2811A0-55A7-4A3F-B9DD-201A09AA5911}"/>
                  </a:ext>
                </a:extLst>
              </p:cNvPr>
              <p:cNvCxnSpPr>
                <a:cxnSpLocks/>
                <a:stCxn id="51" idx="1"/>
                <a:endCxn id="42" idx="0"/>
              </p:cNvCxnSpPr>
              <p:nvPr/>
            </p:nvCxnSpPr>
            <p:spPr>
              <a:xfrm rot="10800000" flipV="1">
                <a:off x="5411946" y="818213"/>
                <a:ext cx="1333287" cy="426736"/>
              </a:xfrm>
              <a:prstGeom prst="bentConnector2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873D276-479E-4ED7-B46F-7EDB09DCF767}"/>
                  </a:ext>
                </a:extLst>
              </p:cNvPr>
              <p:cNvCxnSpPr>
                <a:cxnSpLocks/>
                <a:stCxn id="57" idx="3"/>
                <a:endCxn id="42" idx="1"/>
              </p:cNvCxnSpPr>
              <p:nvPr/>
            </p:nvCxnSpPr>
            <p:spPr>
              <a:xfrm>
                <a:off x="4069099" y="1498750"/>
                <a:ext cx="977086" cy="20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7036207-3004-465C-A260-CD4C57226BAF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 flipV="1">
                <a:off x="7065274" y="1717207"/>
                <a:ext cx="0" cy="182412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5ADFB0F-E258-4A78-8B5A-F1082529A901}"/>
                </a:ext>
              </a:extLst>
            </p:cNvPr>
            <p:cNvGrpSpPr/>
            <p:nvPr/>
          </p:nvGrpSpPr>
          <p:grpSpPr>
            <a:xfrm>
              <a:off x="730852" y="4001735"/>
              <a:ext cx="10730296" cy="1568996"/>
              <a:chOff x="722631" y="4001535"/>
              <a:chExt cx="10730296" cy="1568996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011E4-7EBD-4C7C-AE0E-D8C553F3C8C8}"/>
                  </a:ext>
                </a:extLst>
              </p:cNvPr>
              <p:cNvSpPr txBox="1"/>
              <p:nvPr/>
            </p:nvSpPr>
            <p:spPr>
              <a:xfrm>
                <a:off x="4057971" y="4472624"/>
                <a:ext cx="13519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dirty="0" err="1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user_SCADA</a:t>
                </a:r>
                <a:endParaRPr lang="en-US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736C4CE7-7697-467E-92CB-584A5D9C5CC1}"/>
                  </a:ext>
                </a:extLst>
              </p:cNvPr>
              <p:cNvCxnSpPr>
                <a:cxnSpLocks/>
                <a:stCxn id="90" idx="3"/>
                <a:endCxn id="101" idx="2"/>
              </p:cNvCxnSpPr>
              <p:nvPr/>
            </p:nvCxnSpPr>
            <p:spPr>
              <a:xfrm flipV="1">
                <a:off x="5409887" y="4297782"/>
                <a:ext cx="431182" cy="498008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7C2F358-792A-4ABF-A81F-BD1BED687E1A}"/>
                  </a:ext>
                </a:extLst>
              </p:cNvPr>
              <p:cNvSpPr txBox="1"/>
              <p:nvPr/>
            </p:nvSpPr>
            <p:spPr>
              <a:xfrm>
                <a:off x="7332081" y="4493036"/>
                <a:ext cx="1240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 </a:t>
                </a:r>
                <a:r>
                  <a:rPr lang="en-US" dirty="0" err="1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user_HMI</a:t>
                </a:r>
                <a:endParaRPr lang="en-US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BE10213-5FA5-429D-B7E4-883133173604}"/>
                  </a:ext>
                </a:extLst>
              </p:cNvPr>
              <p:cNvCxnSpPr>
                <a:cxnSpLocks/>
                <a:stCxn id="93" idx="3"/>
                <a:endCxn id="98" idx="2"/>
              </p:cNvCxnSpPr>
              <p:nvPr/>
            </p:nvCxnSpPr>
            <p:spPr>
              <a:xfrm>
                <a:off x="8573053" y="4816202"/>
                <a:ext cx="277013" cy="979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C9AF638-0AED-453F-9A3D-D28A8AFC0D60}"/>
                  </a:ext>
                </a:extLst>
              </p:cNvPr>
              <p:cNvCxnSpPr>
                <a:cxnSpLocks/>
                <a:stCxn id="90" idx="3"/>
                <a:endCxn id="104" idx="2"/>
              </p:cNvCxnSpPr>
              <p:nvPr/>
            </p:nvCxnSpPr>
            <p:spPr>
              <a:xfrm>
                <a:off x="5409887" y="4795790"/>
                <a:ext cx="431182" cy="47849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1945859-F2D8-4AB2-B9AC-2C53DE373C29}"/>
                  </a:ext>
                </a:extLst>
              </p:cNvPr>
              <p:cNvSpPr/>
              <p:nvPr/>
            </p:nvSpPr>
            <p:spPr>
              <a:xfrm>
                <a:off x="8850066" y="4520934"/>
                <a:ext cx="1125897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bof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&gt;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1437569-A3BF-4312-A178-BF1D3DF236A8}"/>
                  </a:ext>
                </a:extLst>
              </p:cNvPr>
              <p:cNvCxnSpPr>
                <a:cxnSpLocks/>
                <a:stCxn id="98" idx="6"/>
                <a:endCxn id="100" idx="1"/>
              </p:cNvCxnSpPr>
              <p:nvPr/>
            </p:nvCxnSpPr>
            <p:spPr>
              <a:xfrm>
                <a:off x="9975963" y="4817181"/>
                <a:ext cx="23599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502A15-6E94-4284-BBBD-D306644BB56A}"/>
                  </a:ext>
                </a:extLst>
              </p:cNvPr>
              <p:cNvSpPr txBox="1"/>
              <p:nvPr/>
            </p:nvSpPr>
            <p:spPr>
              <a:xfrm>
                <a:off x="10211955" y="4494015"/>
                <a:ext cx="1240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dirty="0" err="1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root_HMI</a:t>
                </a:r>
                <a:endParaRPr lang="en-US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15AF027-AA58-483C-A3FB-0BE7874F684E}"/>
                  </a:ext>
                </a:extLst>
              </p:cNvPr>
              <p:cNvSpPr/>
              <p:nvPr/>
            </p:nvSpPr>
            <p:spPr>
              <a:xfrm>
                <a:off x="5841069" y="4001535"/>
                <a:ext cx="1054100" cy="592494"/>
              </a:xfrm>
              <a:prstGeom prst="ellips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ssh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&gt;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7BC1213-31E7-41D1-87EE-FCBDFB214BCC}"/>
                  </a:ext>
                </a:extLst>
              </p:cNvPr>
              <p:cNvSpPr txBox="1"/>
              <p:nvPr/>
            </p:nvSpPr>
            <p:spPr>
              <a:xfrm>
                <a:off x="722631" y="4472624"/>
                <a:ext cx="14976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user_intruder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43EDB22-FFED-4987-9984-F5EF71916819}"/>
                  </a:ext>
                </a:extLst>
              </p:cNvPr>
              <p:cNvSpPr/>
              <p:nvPr/>
            </p:nvSpPr>
            <p:spPr>
              <a:xfrm>
                <a:off x="5841069" y="4978037"/>
                <a:ext cx="1054100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&lt;ftp&gt;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F46DE5E-12D6-4445-B361-7EB1EE74E62D}"/>
                  </a:ext>
                </a:extLst>
              </p:cNvPr>
              <p:cNvCxnSpPr>
                <a:cxnSpLocks/>
                <a:stCxn id="101" idx="6"/>
                <a:endCxn id="93" idx="1"/>
              </p:cNvCxnSpPr>
              <p:nvPr/>
            </p:nvCxnSpPr>
            <p:spPr>
              <a:xfrm>
                <a:off x="6895169" y="4297782"/>
                <a:ext cx="436912" cy="5184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2C08330-4A77-428F-8ED9-8CE1072995A8}"/>
                  </a:ext>
                </a:extLst>
              </p:cNvPr>
              <p:cNvCxnSpPr>
                <a:cxnSpLocks/>
                <a:stCxn id="104" idx="6"/>
                <a:endCxn id="93" idx="1"/>
              </p:cNvCxnSpPr>
              <p:nvPr/>
            </p:nvCxnSpPr>
            <p:spPr>
              <a:xfrm flipV="1">
                <a:off x="6895169" y="4816202"/>
                <a:ext cx="436912" cy="4580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1609FCC-0D70-4AFC-9A85-4F106C733195}"/>
                  </a:ext>
                </a:extLst>
              </p:cNvPr>
              <p:cNvSpPr/>
              <p:nvPr/>
            </p:nvSpPr>
            <p:spPr>
              <a:xfrm>
                <a:off x="2544777" y="4499248"/>
                <a:ext cx="1168193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&lt;http&gt;</a:t>
                </a: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D28F9F7-C67F-4D54-AD58-52DA4DA8A64F}"/>
                  </a:ext>
                </a:extLst>
              </p:cNvPr>
              <p:cNvCxnSpPr>
                <a:cxnSpLocks/>
                <a:stCxn id="108" idx="6"/>
                <a:endCxn id="90" idx="1"/>
              </p:cNvCxnSpPr>
              <p:nvPr/>
            </p:nvCxnSpPr>
            <p:spPr>
              <a:xfrm>
                <a:off x="3712970" y="4795495"/>
                <a:ext cx="345001" cy="2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6E0ACF5-2837-463D-A363-A98C762B35FE}"/>
                  </a:ext>
                </a:extLst>
              </p:cNvPr>
              <p:cNvCxnSpPr>
                <a:cxnSpLocks/>
                <a:stCxn id="102" idx="3"/>
                <a:endCxn id="108" idx="2"/>
              </p:cNvCxnSpPr>
              <p:nvPr/>
            </p:nvCxnSpPr>
            <p:spPr>
              <a:xfrm flipV="1">
                <a:off x="2220307" y="4795495"/>
                <a:ext cx="324470" cy="295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1016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74FE56E-F31C-4BC2-8307-BA1CD43A44B1}"/>
              </a:ext>
            </a:extLst>
          </p:cNvPr>
          <p:cNvGrpSpPr/>
          <p:nvPr/>
        </p:nvGrpSpPr>
        <p:grpSpPr>
          <a:xfrm>
            <a:off x="812308" y="774793"/>
            <a:ext cx="10564818" cy="5122510"/>
            <a:chOff x="812308" y="448221"/>
            <a:chExt cx="10564818" cy="512251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4A2C146-20F6-4A26-A7D6-347A87CEC1CF}"/>
                </a:ext>
              </a:extLst>
            </p:cNvPr>
            <p:cNvGrpSpPr/>
            <p:nvPr/>
          </p:nvGrpSpPr>
          <p:grpSpPr>
            <a:xfrm>
              <a:off x="812308" y="4001735"/>
              <a:ext cx="10564818" cy="1568996"/>
              <a:chOff x="1017582" y="4001735"/>
              <a:chExt cx="10564818" cy="1568996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10011E4-7EBD-4C7C-AE0E-D8C553F3C8C8}"/>
                  </a:ext>
                </a:extLst>
              </p:cNvPr>
              <p:cNvSpPr txBox="1"/>
              <p:nvPr/>
            </p:nvSpPr>
            <p:spPr>
              <a:xfrm>
                <a:off x="1017582" y="4491578"/>
                <a:ext cx="14638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user_intruder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736C4CE7-7697-467E-92CB-584A5D9C5CC1}"/>
                  </a:ext>
                </a:extLst>
              </p:cNvPr>
              <p:cNvCxnSpPr>
                <a:cxnSpLocks/>
                <a:stCxn id="90" idx="3"/>
                <a:endCxn id="101" idx="2"/>
              </p:cNvCxnSpPr>
              <p:nvPr/>
            </p:nvCxnSpPr>
            <p:spPr>
              <a:xfrm flipV="1">
                <a:off x="2481461" y="4297982"/>
                <a:ext cx="419356" cy="516762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7C2F358-792A-4ABF-A81F-BD1BED687E1A}"/>
                  </a:ext>
                </a:extLst>
              </p:cNvPr>
              <p:cNvSpPr txBox="1"/>
              <p:nvPr/>
            </p:nvSpPr>
            <p:spPr>
              <a:xfrm>
                <a:off x="4354507" y="4491577"/>
                <a:ext cx="1299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 </a:t>
                </a:r>
                <a:r>
                  <a:rPr lang="en-US" dirty="0" err="1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user_dbase</a:t>
                </a:r>
                <a:endParaRPr lang="en-US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BE10213-5FA5-429D-B7E4-883133173604}"/>
                  </a:ext>
                </a:extLst>
              </p:cNvPr>
              <p:cNvCxnSpPr>
                <a:cxnSpLocks/>
                <a:stCxn id="102" idx="3"/>
                <a:endCxn id="98" idx="2"/>
              </p:cNvCxnSpPr>
              <p:nvPr/>
            </p:nvCxnSpPr>
            <p:spPr>
              <a:xfrm flipV="1">
                <a:off x="8666302" y="4814742"/>
                <a:ext cx="385681" cy="1664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0C9AF638-0AED-453F-9A3D-D28A8AFC0D60}"/>
                  </a:ext>
                </a:extLst>
              </p:cNvPr>
              <p:cNvCxnSpPr>
                <a:cxnSpLocks/>
                <a:stCxn id="90" idx="3"/>
                <a:endCxn id="104" idx="2"/>
              </p:cNvCxnSpPr>
              <p:nvPr/>
            </p:nvCxnSpPr>
            <p:spPr>
              <a:xfrm>
                <a:off x="2481461" y="4814744"/>
                <a:ext cx="419356" cy="45974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51945859-F2D8-4AB2-B9AC-2C53DE373C29}"/>
                  </a:ext>
                </a:extLst>
              </p:cNvPr>
              <p:cNvSpPr/>
              <p:nvPr/>
            </p:nvSpPr>
            <p:spPr>
              <a:xfrm>
                <a:off x="9051983" y="4518495"/>
                <a:ext cx="1125897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bof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&gt;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1437569-A3BF-4312-A178-BF1D3DF236A8}"/>
                  </a:ext>
                </a:extLst>
              </p:cNvPr>
              <p:cNvCxnSpPr>
                <a:cxnSpLocks/>
                <a:stCxn id="98" idx="6"/>
                <a:endCxn id="100" idx="1"/>
              </p:cNvCxnSpPr>
              <p:nvPr/>
            </p:nvCxnSpPr>
            <p:spPr>
              <a:xfrm>
                <a:off x="10177880" y="4814742"/>
                <a:ext cx="307983" cy="263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502A15-6E94-4284-BBBD-D306644BB56A}"/>
                  </a:ext>
                </a:extLst>
              </p:cNvPr>
              <p:cNvSpPr txBox="1"/>
              <p:nvPr/>
            </p:nvSpPr>
            <p:spPr>
              <a:xfrm>
                <a:off x="10485863" y="4494215"/>
                <a:ext cx="10965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dirty="0" err="1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root_app</a:t>
                </a:r>
                <a:endParaRPr lang="en-US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15AF027-AA58-483C-A3FB-0BE7874F684E}"/>
                  </a:ext>
                </a:extLst>
              </p:cNvPr>
              <p:cNvSpPr/>
              <p:nvPr/>
            </p:nvSpPr>
            <p:spPr>
              <a:xfrm>
                <a:off x="2900817" y="4001735"/>
                <a:ext cx="1054100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&lt;dos&gt;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7BC1213-31E7-41D1-87EE-FCBDFB214BCC}"/>
                  </a:ext>
                </a:extLst>
              </p:cNvPr>
              <p:cNvSpPr txBox="1"/>
              <p:nvPr/>
            </p:nvSpPr>
            <p:spPr>
              <a:xfrm>
                <a:off x="7498109" y="4493240"/>
                <a:ext cx="11681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access</a:t>
                </a:r>
              </a:p>
              <a:p>
                <a:pPr algn="ctr"/>
                <a:r>
                  <a:rPr lang="en-US" dirty="0" err="1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user_app</a:t>
                </a:r>
                <a:endParaRPr lang="en-US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43EDB22-FFED-4987-9984-F5EF71916819}"/>
                  </a:ext>
                </a:extLst>
              </p:cNvPr>
              <p:cNvSpPr/>
              <p:nvPr/>
            </p:nvSpPr>
            <p:spPr>
              <a:xfrm>
                <a:off x="2900817" y="4978237"/>
                <a:ext cx="1054100" cy="592494"/>
              </a:xfrm>
              <a:prstGeom prst="ellipse">
                <a:avLst/>
              </a:prstGeom>
              <a:noFill/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&lt;exe&gt;</a:t>
                </a: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F46DE5E-12D6-4445-B361-7EB1EE74E62D}"/>
                  </a:ext>
                </a:extLst>
              </p:cNvPr>
              <p:cNvCxnSpPr>
                <a:cxnSpLocks/>
                <a:stCxn id="101" idx="6"/>
                <a:endCxn id="93" idx="1"/>
              </p:cNvCxnSpPr>
              <p:nvPr/>
            </p:nvCxnSpPr>
            <p:spPr>
              <a:xfrm>
                <a:off x="3954917" y="4297982"/>
                <a:ext cx="399590" cy="5167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2C08330-4A77-428F-8ED9-8CE1072995A8}"/>
                  </a:ext>
                </a:extLst>
              </p:cNvPr>
              <p:cNvCxnSpPr>
                <a:cxnSpLocks/>
                <a:stCxn id="104" idx="6"/>
                <a:endCxn id="93" idx="1"/>
              </p:cNvCxnSpPr>
              <p:nvPr/>
            </p:nvCxnSpPr>
            <p:spPr>
              <a:xfrm flipV="1">
                <a:off x="3954917" y="4814743"/>
                <a:ext cx="399590" cy="45974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1609FCC-0D70-4AFC-9A85-4F106C733195}"/>
                  </a:ext>
                </a:extLst>
              </p:cNvPr>
              <p:cNvSpPr/>
              <p:nvPr/>
            </p:nvSpPr>
            <p:spPr>
              <a:xfrm>
                <a:off x="6064351" y="4518495"/>
                <a:ext cx="1168193" cy="592494"/>
              </a:xfrm>
              <a:prstGeom prst="ellipse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&lt;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ssh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&gt;</a:t>
                </a: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D28F9F7-C67F-4D54-AD58-52DA4DA8A64F}"/>
                  </a:ext>
                </a:extLst>
              </p:cNvPr>
              <p:cNvCxnSpPr>
                <a:cxnSpLocks/>
                <a:stCxn id="108" idx="6"/>
                <a:endCxn id="102" idx="1"/>
              </p:cNvCxnSpPr>
              <p:nvPr/>
            </p:nvCxnSpPr>
            <p:spPr>
              <a:xfrm>
                <a:off x="7232544" y="4814742"/>
                <a:ext cx="265565" cy="166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6E0ACF5-2837-463D-A363-A98C762B35FE}"/>
                  </a:ext>
                </a:extLst>
              </p:cNvPr>
              <p:cNvCxnSpPr>
                <a:cxnSpLocks/>
                <a:stCxn id="93" idx="3"/>
                <a:endCxn id="108" idx="2"/>
              </p:cNvCxnSpPr>
              <p:nvPr/>
            </p:nvCxnSpPr>
            <p:spPr>
              <a:xfrm flipV="1">
                <a:off x="5654349" y="4814742"/>
                <a:ext cx="410002" cy="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C7DD852-CB13-4627-8934-491D41E53C02}"/>
                </a:ext>
              </a:extLst>
            </p:cNvPr>
            <p:cNvGrpSpPr/>
            <p:nvPr/>
          </p:nvGrpSpPr>
          <p:grpSpPr>
            <a:xfrm>
              <a:off x="1167780" y="448221"/>
              <a:ext cx="9851670" cy="3423265"/>
              <a:chOff x="869202" y="448221"/>
              <a:chExt cx="9851670" cy="342326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EA655AE-C5B4-42B2-ACF0-66599C42FFB9}"/>
                  </a:ext>
                </a:extLst>
              </p:cNvPr>
              <p:cNvGrpSpPr/>
              <p:nvPr/>
            </p:nvGrpSpPr>
            <p:grpSpPr>
              <a:xfrm>
                <a:off x="869202" y="1192230"/>
                <a:ext cx="1500743" cy="1278968"/>
                <a:chOff x="353753" y="858219"/>
                <a:chExt cx="1500743" cy="1278968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7449F87-17A9-4D4F-B056-AD14F1F57582}"/>
                    </a:ext>
                  </a:extLst>
                </p:cNvPr>
                <p:cNvGrpSpPr/>
                <p:nvPr/>
              </p:nvGrpSpPr>
              <p:grpSpPr>
                <a:xfrm>
                  <a:off x="353753" y="858219"/>
                  <a:ext cx="1500743" cy="822960"/>
                  <a:chOff x="1566734" y="1837934"/>
                  <a:chExt cx="1500743" cy="822960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B10C4D75-3436-42F5-BC3E-9D98EA02B7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4746"/>
                  <a:stretch/>
                </p:blipFill>
                <p:spPr>
                  <a:xfrm>
                    <a:off x="2283571" y="1837934"/>
                    <a:ext cx="783906" cy="822960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61D42152-773A-45FC-8126-E501CC5535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211" r="6982" b="9741"/>
                  <a:stretch/>
                </p:blipFill>
                <p:spPr>
                  <a:xfrm>
                    <a:off x="1566734" y="1837934"/>
                    <a:ext cx="716837" cy="82296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4E724A3-4262-471B-BB26-80AFABB8153F}"/>
                    </a:ext>
                  </a:extLst>
                </p:cNvPr>
                <p:cNvSpPr txBox="1"/>
                <p:nvPr/>
              </p:nvSpPr>
              <p:spPr>
                <a:xfrm>
                  <a:off x="604103" y="1767855"/>
                  <a:ext cx="10054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Intruder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843806F-7529-46C3-833E-392860C954FD}"/>
                  </a:ext>
                </a:extLst>
              </p:cNvPr>
              <p:cNvGrpSpPr/>
              <p:nvPr/>
            </p:nvGrpSpPr>
            <p:grpSpPr>
              <a:xfrm>
                <a:off x="7762098" y="2661392"/>
                <a:ext cx="1099725" cy="1210094"/>
                <a:chOff x="6670879" y="223057"/>
                <a:chExt cx="1099725" cy="1210094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9F691C0C-BF60-4A46-B8C9-041B34231F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46"/>
                <a:stretch/>
              </p:blipFill>
              <p:spPr>
                <a:xfrm>
                  <a:off x="6854982" y="223057"/>
                  <a:ext cx="731520" cy="767964"/>
                </a:xfrm>
                <a:prstGeom prst="rect">
                  <a:avLst/>
                </a:prstGeom>
                <a:effectLst/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226F953-DDE6-44D2-BB65-2B4B06815636}"/>
                    </a:ext>
                  </a:extLst>
                </p:cNvPr>
                <p:cNvSpPr txBox="1"/>
                <p:nvPr/>
              </p:nvSpPr>
              <p:spPr>
                <a:xfrm>
                  <a:off x="6670879" y="1063819"/>
                  <a:ext cx="10997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  <a:cs typeface="Arial" panose="020B0604020202020204" pitchFamily="34" charset="0"/>
                    </a:rPr>
                    <a:t>Web HMI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DD08EA-722B-455D-B552-4D5062194E01}"/>
                  </a:ext>
                </a:extLst>
              </p:cNvPr>
              <p:cNvGrpSpPr/>
              <p:nvPr/>
            </p:nvGrpSpPr>
            <p:grpSpPr>
              <a:xfrm>
                <a:off x="2721953" y="448221"/>
                <a:ext cx="1321157" cy="2125854"/>
                <a:chOff x="2552170" y="1687928"/>
                <a:chExt cx="1076272" cy="1731813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998C3491-B184-41C5-8A2B-55BF1CCFA9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29" r="13418"/>
                <a:stretch/>
              </p:blipFill>
              <p:spPr>
                <a:xfrm>
                  <a:off x="2572115" y="2696208"/>
                  <a:ext cx="1054100" cy="723533"/>
                </a:xfrm>
                <a:prstGeom prst="rect">
                  <a:avLst/>
                </a:prstGeom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scene3d>
                  <a:camera prst="isometricLeftDown">
                    <a:rot lat="2100000" lon="1800000" rev="0"/>
                  </a:camera>
                  <a:lightRig rig="threePt" dir="t"/>
                </a:scene3d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A297F9A-5DC9-4CB8-A6A5-71A223AEE8D1}"/>
                    </a:ext>
                  </a:extLst>
                </p:cNvPr>
                <p:cNvSpPr txBox="1"/>
                <p:nvPr/>
              </p:nvSpPr>
              <p:spPr>
                <a:xfrm>
                  <a:off x="2552170" y="1687928"/>
                  <a:ext cx="9765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Router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Firewall</a:t>
                  </a:r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1F7DFC20-A65D-4181-ADA9-6CA650A14E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6367" b="22852"/>
                <a:stretch/>
              </p:blipFill>
              <p:spPr>
                <a:xfrm rot="330157">
                  <a:off x="2714042" y="2267720"/>
                  <a:ext cx="914400" cy="464345"/>
                </a:xfrm>
                <a:prstGeom prst="rect">
                  <a:avLst/>
                </a:prstGeom>
              </p:spPr>
            </p:pic>
          </p:grpSp>
          <p:sp>
            <p:nvSpPr>
              <p:cNvPr id="39" name="Can 51">
                <a:extLst>
                  <a:ext uri="{FF2B5EF4-FFF2-40B4-BE49-F238E27FC236}">
                    <a16:creationId xmlns:a16="http://schemas.microsoft.com/office/drawing/2014/main" id="{926E4452-3736-4BAD-9C56-CAEA4EBE063F}"/>
                  </a:ext>
                </a:extLst>
              </p:cNvPr>
              <p:cNvSpPr/>
              <p:nvPr/>
            </p:nvSpPr>
            <p:spPr>
              <a:xfrm rot="5400000" flipH="1">
                <a:off x="7979862" y="-425898"/>
                <a:ext cx="415497" cy="5066523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SCADA LAN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8A0A15F-3C6A-41EA-AD40-467C9865742C}"/>
                  </a:ext>
                </a:extLst>
              </p:cNvPr>
              <p:cNvGrpSpPr/>
              <p:nvPr/>
            </p:nvGrpSpPr>
            <p:grpSpPr>
              <a:xfrm>
                <a:off x="6185698" y="2550362"/>
                <a:ext cx="898003" cy="1315745"/>
                <a:chOff x="9354244" y="3677137"/>
                <a:chExt cx="898003" cy="1315745"/>
              </a:xfrm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87AC0E28-972D-466E-B381-8D3404EC07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53" t="12340" r="4166" b="12874"/>
                <a:stretch/>
              </p:blipFill>
              <p:spPr>
                <a:xfrm>
                  <a:off x="9374223" y="3677137"/>
                  <a:ext cx="822960" cy="66985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499F642-DA41-4607-97D5-EA16C615E91F}"/>
                    </a:ext>
                  </a:extLst>
                </p:cNvPr>
                <p:cNvSpPr txBox="1"/>
                <p:nvPr/>
              </p:nvSpPr>
              <p:spPr>
                <a:xfrm>
                  <a:off x="9354244" y="4346551"/>
                  <a:ext cx="898003" cy="646331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Work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Station</a:t>
                  </a: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281A7C6-26AE-44BE-B16B-D47ABCE7E0B4}"/>
                  </a:ext>
                </a:extLst>
              </p:cNvPr>
              <p:cNvGrpSpPr/>
              <p:nvPr/>
            </p:nvGrpSpPr>
            <p:grpSpPr>
              <a:xfrm>
                <a:off x="6896469" y="610760"/>
                <a:ext cx="1101584" cy="1219034"/>
                <a:chOff x="5121550" y="2469597"/>
                <a:chExt cx="1101584" cy="1219034"/>
              </a:xfr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914555D-08DE-4E2A-9048-E0154B2BEC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2299" y="2469597"/>
                  <a:ext cx="640080" cy="640080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9E0FD72-1202-4B27-946C-6DE5CA126DAA}"/>
                    </a:ext>
                  </a:extLst>
                </p:cNvPr>
                <p:cNvSpPr txBox="1"/>
                <p:nvPr/>
              </p:nvSpPr>
              <p:spPr>
                <a:xfrm>
                  <a:off x="5121550" y="3042300"/>
                  <a:ext cx="1101584" cy="646331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Database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Server</a:t>
                  </a:r>
                </a:p>
              </p:txBody>
            </p:sp>
          </p:grp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D461294-767A-4A2F-80C4-D434905F36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75" b="14981"/>
              <a:stretch/>
            </p:blipFill>
            <p:spPr>
              <a:xfrm>
                <a:off x="4495095" y="1244949"/>
                <a:ext cx="731520" cy="508001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783687-BF8E-4089-9CFF-195BF717AC05}"/>
                  </a:ext>
                </a:extLst>
              </p:cNvPr>
              <p:cNvSpPr txBox="1"/>
              <p:nvPr/>
            </p:nvSpPr>
            <p:spPr>
              <a:xfrm>
                <a:off x="4446665" y="904872"/>
                <a:ext cx="83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switch</a:t>
                </a:r>
              </a:p>
            </p:txBody>
          </p: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1E2811A0-55A7-4A3F-B9DD-201A09AA5911}"/>
                  </a:ext>
                </a:extLst>
              </p:cNvPr>
              <p:cNvCxnSpPr>
                <a:cxnSpLocks/>
                <a:stCxn id="39" idx="3"/>
                <a:endCxn id="42" idx="2"/>
              </p:cNvCxnSpPr>
              <p:nvPr/>
            </p:nvCxnSpPr>
            <p:spPr>
              <a:xfrm rot="10800000">
                <a:off x="4860855" y="1752951"/>
                <a:ext cx="793494" cy="354413"/>
              </a:xfrm>
              <a:prstGeom prst="bentConnector2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873D276-479E-4ED7-B46F-7EDB09DCF767}"/>
                  </a:ext>
                </a:extLst>
              </p:cNvPr>
              <p:cNvCxnSpPr>
                <a:cxnSpLocks/>
                <a:stCxn id="57" idx="3"/>
                <a:endCxn id="42" idx="1"/>
              </p:cNvCxnSpPr>
              <p:nvPr/>
            </p:nvCxnSpPr>
            <p:spPr>
              <a:xfrm>
                <a:off x="4040524" y="1498750"/>
                <a:ext cx="454571" cy="200"/>
              </a:xfrm>
              <a:prstGeom prst="line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8D1D9C3D-DB7C-4BA7-8382-D0C105D5A8CF}"/>
                  </a:ext>
                </a:extLst>
              </p:cNvPr>
              <p:cNvGrpSpPr/>
              <p:nvPr/>
            </p:nvGrpSpPr>
            <p:grpSpPr>
              <a:xfrm>
                <a:off x="8494548" y="609814"/>
                <a:ext cx="1319592" cy="1219034"/>
                <a:chOff x="5012547" y="2469597"/>
                <a:chExt cx="1319592" cy="1219034"/>
              </a:xfr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B73E25CB-097E-4264-855C-5F2357FBD5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2299" y="2469597"/>
                  <a:ext cx="640080" cy="640080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C67CD5A-010E-4D38-BAD1-1381BF05357A}"/>
                    </a:ext>
                  </a:extLst>
                </p:cNvPr>
                <p:cNvSpPr txBox="1"/>
                <p:nvPr/>
              </p:nvSpPr>
              <p:spPr>
                <a:xfrm>
                  <a:off x="5012547" y="3042300"/>
                  <a:ext cx="1319592" cy="646331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Application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Server</a:t>
                  </a: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42B97C0E-ADDD-41D1-ACE3-21ED1624EB18}"/>
                  </a:ext>
                </a:extLst>
              </p:cNvPr>
              <p:cNvGrpSpPr/>
              <p:nvPr/>
            </p:nvGrpSpPr>
            <p:grpSpPr>
              <a:xfrm>
                <a:off x="9568846" y="2568155"/>
                <a:ext cx="830676" cy="1219034"/>
                <a:chOff x="5257004" y="2469597"/>
                <a:chExt cx="830676" cy="1219034"/>
              </a:xfrm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p:grpSpPr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002B9B14-C0DB-49C9-938A-BE9B26B2D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52299" y="2469597"/>
                  <a:ext cx="640080" cy="640080"/>
                </a:xfrm>
                <a:prstGeom prst="rect">
                  <a:avLst/>
                </a:prstGeom>
              </p:spPr>
            </p:pic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5B13D92-768F-41BB-A421-974EE999199E}"/>
                    </a:ext>
                  </a:extLst>
                </p:cNvPr>
                <p:cNvSpPr txBox="1"/>
                <p:nvPr/>
              </p:nvSpPr>
              <p:spPr>
                <a:xfrm>
                  <a:off x="5257004" y="3042300"/>
                  <a:ext cx="830676" cy="646331"/>
                </a:xfrm>
                <a:prstGeom prst="rect">
                  <a:avLst/>
                </a:prstGeom>
                <a:noFill/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ICCP</a:t>
                  </a:r>
                </a:p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Server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74665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5"/>
          <p:cNvSpPr/>
          <p:nvPr/>
        </p:nvSpPr>
        <p:spPr>
          <a:xfrm>
            <a:off x="6096001" y="1315719"/>
            <a:ext cx="5486400" cy="2485787"/>
          </a:xfrm>
          <a:prstGeom prst="roundRect">
            <a:avLst>
              <a:gd name="adj" fmla="val 12163"/>
            </a:avLst>
          </a:prstGeom>
          <a:noFill/>
          <a:ln w="28575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19" rIns="45719">
            <a:spAutoFit/>
          </a:bodyPr>
          <a:lstStyle>
            <a:lvl1pPr>
              <a:defRPr sz="1400" spc="200"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pPr>
              <a:lnSpc>
                <a:spcPts val="2100"/>
              </a:lnSpc>
            </a:pPr>
            <a:r>
              <a:rPr lang="en-US" sz="1600" b="1" spc="0" dirty="0">
                <a:latin typeface="Candara" panose="020E0502030303020204" pitchFamily="34" charset="0"/>
                <a:cs typeface="Arial" panose="020B0604020202020204" pitchFamily="34" charset="0"/>
              </a:rPr>
              <a:t>MOTIVATION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latin typeface="Candara" panose="020E0502030303020204" pitchFamily="34" charset="0"/>
                <a:cs typeface="Arial" panose="020B0604020202020204" pitchFamily="34" charset="0"/>
              </a:rPr>
              <a:t>Power system is identified as a critical infrastructure.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latin typeface="Candara" panose="020E0502030303020204" pitchFamily="34" charset="0"/>
                <a:cs typeface="Arial" panose="020B0604020202020204" pitchFamily="34" charset="0"/>
              </a:rPr>
              <a:t>The interconnected SCADA system has made the power system susceptible to </a:t>
            </a:r>
            <a:r>
              <a:rPr lang="en-US" i="1" spc="0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cyber vulnerabilities</a:t>
            </a:r>
            <a:r>
              <a:rPr lang="en-US" spc="0" dirty="0">
                <a:latin typeface="Candara" panose="020E0502030303020204" pitchFamily="34" charset="0"/>
                <a:cs typeface="Arial" panose="020B0604020202020204" pitchFamily="34" charset="0"/>
              </a:rPr>
              <a:t>.</a:t>
            </a:r>
            <a:endParaRPr lang="en-US" sz="1600" spc="0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>
              <a:lnSpc>
                <a:spcPts val="2100"/>
              </a:lnSpc>
            </a:pPr>
            <a:r>
              <a:rPr lang="en-US" sz="1600" b="1" spc="0" dirty="0">
                <a:latin typeface="Candara" panose="020E0502030303020204" pitchFamily="34" charset="0"/>
                <a:cs typeface="Arial" panose="020B0604020202020204" pitchFamily="34" charset="0"/>
              </a:rPr>
              <a:t>RISK ASSESSMENT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latin typeface="Candara" panose="020E0502030303020204" pitchFamily="34" charset="0"/>
                <a:cs typeface="Arial" panose="020B0604020202020204" pitchFamily="34" charset="0"/>
              </a:rPr>
              <a:t>Model of the physical power system.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latin typeface="Candara" panose="020E0502030303020204" pitchFamily="34" charset="0"/>
                <a:cs typeface="Arial" panose="020B0604020202020204" pitchFamily="34" charset="0"/>
              </a:rPr>
              <a:t>Model of the underlying SCADA system.</a:t>
            </a:r>
          </a:p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pc="0" dirty="0">
                <a:latin typeface="Candara" panose="020E0502030303020204" pitchFamily="34" charset="0"/>
                <a:cs typeface="Arial" panose="020B0604020202020204" pitchFamily="34" charset="0"/>
              </a:rPr>
              <a:t>Model of the cyber attack.</a:t>
            </a:r>
          </a:p>
        </p:txBody>
      </p:sp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9601" y="1315719"/>
            <a:ext cx="5407825" cy="4277536"/>
            <a:chOff x="703580" y="1315719"/>
            <a:chExt cx="5407825" cy="4277536"/>
          </a:xfrm>
        </p:grpSpPr>
        <p:pic>
          <p:nvPicPr>
            <p:cNvPr id="233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580" y="1315719"/>
              <a:ext cx="248047" cy="24804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37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863357" y="5345208"/>
              <a:ext cx="248048" cy="248047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8" name="Group 17"/>
            <p:cNvGrpSpPr/>
            <p:nvPr/>
          </p:nvGrpSpPr>
          <p:grpSpPr>
            <a:xfrm>
              <a:off x="703581" y="1343108"/>
              <a:ext cx="5356670" cy="4212821"/>
              <a:chOff x="4383778" y="811749"/>
              <a:chExt cx="7498080" cy="589696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383778" y="4463125"/>
                <a:ext cx="7498080" cy="22455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ndara" panose="020E0502030303020204" pitchFamily="34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3778" y="811749"/>
                <a:ext cx="7498080" cy="365137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40000"/>
                </a:schemeClr>
              </a:solidFill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6683" y="4660207"/>
                <a:ext cx="1229395" cy="9144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1380" y="5699024"/>
                <a:ext cx="1360715" cy="9144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8248" y="4660207"/>
                <a:ext cx="1219200" cy="9144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60657" y="4664317"/>
                <a:ext cx="1219200" cy="9144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2969" y="5699024"/>
                <a:ext cx="1051035" cy="9144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9287" y="4656097"/>
                <a:ext cx="1219200" cy="914400"/>
              </a:xfrm>
              <a:prstGeom prst="rect">
                <a:avLst/>
              </a:prstGeom>
            </p:spPr>
          </p:pic>
        </p:grpSp>
      </p:grpSp>
      <p:sp>
        <p:nvSpPr>
          <p:cNvPr id="5" name="Rounded Rectangle 4"/>
          <p:cNvSpPr/>
          <p:nvPr/>
        </p:nvSpPr>
        <p:spPr>
          <a:xfrm>
            <a:off x="6096000" y="3951671"/>
            <a:ext cx="5486400" cy="1641585"/>
          </a:xfrm>
          <a:prstGeom prst="roundRect">
            <a:avLst/>
          </a:prstGeom>
          <a:noFill/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latin typeface="Candara" panose="020E0502030303020204" pitchFamily="34" charset="0"/>
                <a:cs typeface="Arial" panose="020B0604020202020204" pitchFamily="34" charset="0"/>
              </a:rPr>
              <a:t>Proposed risk assessment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  <a:cs typeface="Arial" panose="020B0604020202020204" pitchFamily="34" charset="0"/>
              </a:rPr>
              <a:t>Models intruder attacks aimed to gain access to control elements in the SCADA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  <a:cs typeface="Arial" panose="020B0604020202020204" pitchFamily="34" charset="0"/>
              </a:rPr>
              <a:t>Models the vulnerabilities in the SCADA system based on the latest vulnerability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  <a:cs typeface="Arial" panose="020B0604020202020204" pitchFamily="34" charset="0"/>
              </a:rPr>
              <a:t>Models the ability of attacker to exploit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39383917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Cyber Attack Model: Bayesian Attack Trees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20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18" y="683840"/>
            <a:ext cx="7108552" cy="137171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724370" y="844158"/>
            <a:ext cx="3565671" cy="10556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ndara" panose="020E0502030303020204" pitchFamily="34" charset="0"/>
                <a:cs typeface="Arial" panose="020B0604020202020204" pitchFamily="34" charset="0"/>
              </a:rPr>
              <a:t>Cyber Attack Model</a:t>
            </a:r>
          </a:p>
          <a:p>
            <a:r>
              <a:rPr lang="en-US" sz="1400" dirty="0">
                <a:latin typeface="Candara" panose="020E0502030303020204" pitchFamily="34" charset="0"/>
                <a:cs typeface="Arial" panose="020B0604020202020204" pitchFamily="34" charset="0"/>
              </a:rPr>
              <a:t>Intruder attacks the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application server</a:t>
            </a:r>
            <a:r>
              <a:rPr lang="en-US" sz="1400" dirty="0">
                <a:latin typeface="Candara" panose="020E0502030303020204" pitchFamily="34" charset="0"/>
                <a:cs typeface="Arial" panose="020B0604020202020204" pitchFamily="34" charset="0"/>
              </a:rPr>
              <a:t> of the control center to get unauthorized administrative access to control assets.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A754FD7-8D24-4B46-91C7-3EB7E1500BF2}"/>
              </a:ext>
            </a:extLst>
          </p:cNvPr>
          <p:cNvSpPr/>
          <p:nvPr/>
        </p:nvSpPr>
        <p:spPr>
          <a:xfrm>
            <a:off x="2059601" y="2873046"/>
            <a:ext cx="1371535" cy="4542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Vulnerability 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78EC108-4483-46D9-A6FC-99D19BDD5E2C}"/>
              </a:ext>
            </a:extLst>
          </p:cNvPr>
          <p:cNvSpPr/>
          <p:nvPr/>
        </p:nvSpPr>
        <p:spPr>
          <a:xfrm>
            <a:off x="2059601" y="3491177"/>
            <a:ext cx="1371535" cy="454210"/>
          </a:xfrm>
          <a:prstGeom prst="ellipse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Vulnerability 2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E33966B-14B5-443C-868B-2EB3426F6FD5}"/>
              </a:ext>
            </a:extLst>
          </p:cNvPr>
          <p:cNvSpPr/>
          <p:nvPr/>
        </p:nvSpPr>
        <p:spPr>
          <a:xfrm>
            <a:off x="4866347" y="3193057"/>
            <a:ext cx="1371535" cy="4542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Vulnerability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94BF93-EBFB-4EAB-AF22-C5DE0A0BD068}"/>
              </a:ext>
            </a:extLst>
          </p:cNvPr>
          <p:cNvSpPr txBox="1"/>
          <p:nvPr/>
        </p:nvSpPr>
        <p:spPr>
          <a:xfrm>
            <a:off x="464531" y="2635878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Service: Ser1(1)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1ED19B-06A5-402E-BA7E-0F4EAF3A04EC}"/>
              </a:ext>
            </a:extLst>
          </p:cNvPr>
          <p:cNvSpPr txBox="1"/>
          <p:nvPr/>
        </p:nvSpPr>
        <p:spPr>
          <a:xfrm>
            <a:off x="377991" y="3085062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Privilege: user(0)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5249F3-37D0-45C7-ACD7-F56EE4A3CF0F}"/>
              </a:ext>
            </a:extLst>
          </p:cNvPr>
          <p:cNvSpPr txBox="1"/>
          <p:nvPr/>
        </p:nvSpPr>
        <p:spPr>
          <a:xfrm>
            <a:off x="352343" y="3449840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Connection: &lt;0,1&gt;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688ED18-6F6A-47AC-82FB-9F6957FEF350}"/>
              </a:ext>
            </a:extLst>
          </p:cNvPr>
          <p:cNvSpPr txBox="1"/>
          <p:nvPr/>
        </p:nvSpPr>
        <p:spPr>
          <a:xfrm>
            <a:off x="453310" y="3870169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Service: Ser2(1)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FEAD6B-DDD3-4F9F-B1CD-E530A558DF25}"/>
              </a:ext>
            </a:extLst>
          </p:cNvPr>
          <p:cNvCxnSpPr>
            <a:cxnSpLocks/>
            <a:stCxn id="68" idx="3"/>
            <a:endCxn id="65" idx="1"/>
          </p:cNvCxnSpPr>
          <p:nvPr/>
        </p:nvCxnSpPr>
        <p:spPr>
          <a:xfrm>
            <a:off x="1630235" y="2774378"/>
            <a:ext cx="630223" cy="165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3690859-2895-4793-9284-767494F75916}"/>
              </a:ext>
            </a:extLst>
          </p:cNvPr>
          <p:cNvCxnSpPr>
            <a:cxnSpLocks/>
            <a:stCxn id="69" idx="3"/>
            <a:endCxn id="65" idx="2"/>
          </p:cNvCxnSpPr>
          <p:nvPr/>
        </p:nvCxnSpPr>
        <p:spPr>
          <a:xfrm flipV="1">
            <a:off x="1689569" y="3100151"/>
            <a:ext cx="370032" cy="1234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6BE219-9B3D-406A-9AA4-CFFDB117C807}"/>
              </a:ext>
            </a:extLst>
          </p:cNvPr>
          <p:cNvCxnSpPr>
            <a:cxnSpLocks/>
            <a:stCxn id="70" idx="3"/>
            <a:endCxn id="66" idx="2"/>
          </p:cNvCxnSpPr>
          <p:nvPr/>
        </p:nvCxnSpPr>
        <p:spPr>
          <a:xfrm>
            <a:off x="1689569" y="3588340"/>
            <a:ext cx="370032" cy="12994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7D8CB2F-3852-4F38-8660-5356900CE06B}"/>
              </a:ext>
            </a:extLst>
          </p:cNvPr>
          <p:cNvCxnSpPr>
            <a:cxnSpLocks/>
            <a:stCxn id="71" idx="3"/>
            <a:endCxn id="66" idx="3"/>
          </p:cNvCxnSpPr>
          <p:nvPr/>
        </p:nvCxnSpPr>
        <p:spPr>
          <a:xfrm flipV="1">
            <a:off x="1641456" y="3878869"/>
            <a:ext cx="619002" cy="129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90742AC-0976-4B02-9011-D7F71F9DC959}"/>
              </a:ext>
            </a:extLst>
          </p:cNvPr>
          <p:cNvCxnSpPr>
            <a:cxnSpLocks/>
            <a:stCxn id="70" idx="3"/>
            <a:endCxn id="65" idx="3"/>
          </p:cNvCxnSpPr>
          <p:nvPr/>
        </p:nvCxnSpPr>
        <p:spPr>
          <a:xfrm flipV="1">
            <a:off x="1689569" y="3260738"/>
            <a:ext cx="570889" cy="32760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241843B-E17D-4295-B260-FC3F371D55BF}"/>
              </a:ext>
            </a:extLst>
          </p:cNvPr>
          <p:cNvCxnSpPr>
            <a:cxnSpLocks/>
            <a:stCxn id="69" idx="3"/>
            <a:endCxn id="66" idx="1"/>
          </p:cNvCxnSpPr>
          <p:nvPr/>
        </p:nvCxnSpPr>
        <p:spPr>
          <a:xfrm>
            <a:off x="1689569" y="3223562"/>
            <a:ext cx="570889" cy="33413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EBAEFC2-694F-4C1A-BB68-AFDC656C2942}"/>
              </a:ext>
            </a:extLst>
          </p:cNvPr>
          <p:cNvSpPr txBox="1"/>
          <p:nvPr/>
        </p:nvSpPr>
        <p:spPr>
          <a:xfrm>
            <a:off x="3719582" y="3190055"/>
            <a:ext cx="83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Privilege: user(1)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7B186AB-4D2E-4EE9-BF5D-64F5C7CF6484}"/>
              </a:ext>
            </a:extLst>
          </p:cNvPr>
          <p:cNvCxnSpPr>
            <a:cxnSpLocks/>
            <a:stCxn id="65" idx="6"/>
            <a:endCxn id="78" idx="1"/>
          </p:cNvCxnSpPr>
          <p:nvPr/>
        </p:nvCxnSpPr>
        <p:spPr>
          <a:xfrm>
            <a:off x="3431136" y="3100151"/>
            <a:ext cx="288446" cy="32073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A3FA4DD-28EC-478A-82FA-C39477A259F2}"/>
              </a:ext>
            </a:extLst>
          </p:cNvPr>
          <p:cNvCxnSpPr>
            <a:cxnSpLocks/>
            <a:stCxn id="66" idx="6"/>
            <a:endCxn id="78" idx="1"/>
          </p:cNvCxnSpPr>
          <p:nvPr/>
        </p:nvCxnSpPr>
        <p:spPr>
          <a:xfrm flipV="1">
            <a:off x="3431136" y="3420888"/>
            <a:ext cx="288446" cy="29739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5537B36-50F4-4090-8EBA-E182DC0AC5CF}"/>
              </a:ext>
            </a:extLst>
          </p:cNvPr>
          <p:cNvSpPr txBox="1"/>
          <p:nvPr/>
        </p:nvSpPr>
        <p:spPr>
          <a:xfrm>
            <a:off x="3471696" y="3868287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Connection: &lt;1,2&gt;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B4D04D-4348-4AD8-9379-0E36435C700E}"/>
              </a:ext>
            </a:extLst>
          </p:cNvPr>
          <p:cNvSpPr txBox="1"/>
          <p:nvPr/>
        </p:nvSpPr>
        <p:spPr>
          <a:xfrm>
            <a:off x="3531809" y="2646595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Service: Ser3(2)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0787D21-11BD-4F94-B5CF-E5C131AE1FA7}"/>
              </a:ext>
            </a:extLst>
          </p:cNvPr>
          <p:cNvCxnSpPr>
            <a:cxnSpLocks/>
            <a:stCxn id="81" idx="3"/>
            <a:endCxn id="67" idx="3"/>
          </p:cNvCxnSpPr>
          <p:nvPr/>
        </p:nvCxnSpPr>
        <p:spPr>
          <a:xfrm flipV="1">
            <a:off x="4800906" y="3580749"/>
            <a:ext cx="266298" cy="42603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3BCA550-F835-4F19-8ABF-0D5E74C3677D}"/>
              </a:ext>
            </a:extLst>
          </p:cNvPr>
          <p:cNvCxnSpPr>
            <a:cxnSpLocks/>
            <a:stCxn id="82" idx="3"/>
            <a:endCxn id="67" idx="1"/>
          </p:cNvCxnSpPr>
          <p:nvPr/>
        </p:nvCxnSpPr>
        <p:spPr>
          <a:xfrm>
            <a:off x="4740794" y="2785095"/>
            <a:ext cx="326410" cy="4744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6399715-551E-44B1-8813-096C8EB9B130}"/>
              </a:ext>
            </a:extLst>
          </p:cNvPr>
          <p:cNvCxnSpPr>
            <a:cxnSpLocks/>
            <a:stCxn id="78" idx="3"/>
            <a:endCxn id="67" idx="2"/>
          </p:cNvCxnSpPr>
          <p:nvPr/>
        </p:nvCxnSpPr>
        <p:spPr>
          <a:xfrm flipV="1">
            <a:off x="4553022" y="3420162"/>
            <a:ext cx="313325" cy="72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B1B57576-EE75-4950-B4BF-3CE4E26DF277}"/>
              </a:ext>
            </a:extLst>
          </p:cNvPr>
          <p:cNvSpPr/>
          <p:nvPr/>
        </p:nvSpPr>
        <p:spPr>
          <a:xfrm>
            <a:off x="7847135" y="3190055"/>
            <a:ext cx="1445952" cy="454210"/>
          </a:xfrm>
          <a:prstGeom prst="ellipse">
            <a:avLst/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Vulnerability 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537B29-B7BD-4249-A135-EFC0A0A0F078}"/>
              </a:ext>
            </a:extLst>
          </p:cNvPr>
          <p:cNvSpPr txBox="1"/>
          <p:nvPr/>
        </p:nvSpPr>
        <p:spPr>
          <a:xfrm>
            <a:off x="6551207" y="3190055"/>
            <a:ext cx="90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Privilege: user(2)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64364F1-F364-46B3-96E7-8DB0B797BF71}"/>
              </a:ext>
            </a:extLst>
          </p:cNvPr>
          <p:cNvSpPr txBox="1"/>
          <p:nvPr/>
        </p:nvSpPr>
        <p:spPr>
          <a:xfrm>
            <a:off x="6255006" y="3875029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Connection: &lt;2,2&gt;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C0888F5-61D0-421D-8994-7F989E88CD7C}"/>
              </a:ext>
            </a:extLst>
          </p:cNvPr>
          <p:cNvSpPr txBox="1"/>
          <p:nvPr/>
        </p:nvSpPr>
        <p:spPr>
          <a:xfrm>
            <a:off x="6320729" y="2641810"/>
            <a:ext cx="1220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Service: Ser4(2)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0D21860-E5D4-4394-A3E1-2F8EA3A46081}"/>
              </a:ext>
            </a:extLst>
          </p:cNvPr>
          <p:cNvCxnSpPr>
            <a:cxnSpLocks/>
            <a:stCxn id="88" idx="3"/>
            <a:endCxn id="86" idx="3"/>
          </p:cNvCxnSpPr>
          <p:nvPr/>
        </p:nvCxnSpPr>
        <p:spPr>
          <a:xfrm flipV="1">
            <a:off x="7606658" y="3577747"/>
            <a:ext cx="452232" cy="43578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75C0128-7448-4D22-9F26-F29BA051E96E}"/>
              </a:ext>
            </a:extLst>
          </p:cNvPr>
          <p:cNvCxnSpPr>
            <a:cxnSpLocks/>
            <a:stCxn id="89" idx="3"/>
            <a:endCxn id="86" idx="1"/>
          </p:cNvCxnSpPr>
          <p:nvPr/>
        </p:nvCxnSpPr>
        <p:spPr>
          <a:xfrm>
            <a:off x="7540936" y="2780310"/>
            <a:ext cx="517954" cy="476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10DDDB6-11B4-4965-982B-F12904B8ABBF}"/>
              </a:ext>
            </a:extLst>
          </p:cNvPr>
          <p:cNvCxnSpPr>
            <a:cxnSpLocks/>
            <a:stCxn id="67" idx="6"/>
            <a:endCxn id="87" idx="1"/>
          </p:cNvCxnSpPr>
          <p:nvPr/>
        </p:nvCxnSpPr>
        <p:spPr>
          <a:xfrm>
            <a:off x="6237882" y="3420162"/>
            <a:ext cx="313325" cy="72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ED61E54-9F27-4B1A-A54A-A39F8E68A4FF}"/>
              </a:ext>
            </a:extLst>
          </p:cNvPr>
          <p:cNvCxnSpPr>
            <a:cxnSpLocks/>
            <a:stCxn id="87" idx="3"/>
            <a:endCxn id="86" idx="2"/>
          </p:cNvCxnSpPr>
          <p:nvPr/>
        </p:nvCxnSpPr>
        <p:spPr>
          <a:xfrm flipV="1">
            <a:off x="7451301" y="3417160"/>
            <a:ext cx="395834" cy="37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7B32B16B-CE83-4BFD-AAF5-4D6EC59023DC}"/>
              </a:ext>
            </a:extLst>
          </p:cNvPr>
          <p:cNvSpPr txBox="1"/>
          <p:nvPr/>
        </p:nvSpPr>
        <p:spPr>
          <a:xfrm>
            <a:off x="9614504" y="3278660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Goal: root(2)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4C3F5B1-8EAC-4575-B5DD-36A39E14B980}"/>
              </a:ext>
            </a:extLst>
          </p:cNvPr>
          <p:cNvCxnSpPr>
            <a:cxnSpLocks/>
            <a:stCxn id="86" idx="6"/>
            <a:endCxn id="94" idx="1"/>
          </p:cNvCxnSpPr>
          <p:nvPr/>
        </p:nvCxnSpPr>
        <p:spPr>
          <a:xfrm>
            <a:off x="9293087" y="3417160"/>
            <a:ext cx="32141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Arrow: Notched Right 186">
            <a:extLst>
              <a:ext uri="{FF2B5EF4-FFF2-40B4-BE49-F238E27FC236}">
                <a16:creationId xmlns:a16="http://schemas.microsoft.com/office/drawing/2014/main" id="{8F7B20BA-E479-4931-930B-7C5D58A451C0}"/>
              </a:ext>
            </a:extLst>
          </p:cNvPr>
          <p:cNvSpPr/>
          <p:nvPr/>
        </p:nvSpPr>
        <p:spPr>
          <a:xfrm>
            <a:off x="1689569" y="2135741"/>
            <a:ext cx="2133600" cy="486687"/>
          </a:xfrm>
          <a:prstGeom prst="notchedRightArrow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row: Notched Right 187">
            <a:extLst>
              <a:ext uri="{FF2B5EF4-FFF2-40B4-BE49-F238E27FC236}">
                <a16:creationId xmlns:a16="http://schemas.microsoft.com/office/drawing/2014/main" id="{C5BAB7F8-5AC3-4FBB-AE8B-A0DD6056C8C6}"/>
              </a:ext>
            </a:extLst>
          </p:cNvPr>
          <p:cNvSpPr/>
          <p:nvPr/>
        </p:nvSpPr>
        <p:spPr>
          <a:xfrm>
            <a:off x="4553022" y="2136859"/>
            <a:ext cx="2133600" cy="486687"/>
          </a:xfrm>
          <a:prstGeom prst="notchedRightArrow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Arrow: Notched Right 188">
            <a:extLst>
              <a:ext uri="{FF2B5EF4-FFF2-40B4-BE49-F238E27FC236}">
                <a16:creationId xmlns:a16="http://schemas.microsoft.com/office/drawing/2014/main" id="{BD594DF8-0153-4362-98C0-21EA71561599}"/>
              </a:ext>
            </a:extLst>
          </p:cNvPr>
          <p:cNvSpPr/>
          <p:nvPr/>
        </p:nvSpPr>
        <p:spPr>
          <a:xfrm>
            <a:off x="7466102" y="2135740"/>
            <a:ext cx="2133600" cy="486687"/>
          </a:xfrm>
          <a:prstGeom prst="notchedRightArrow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05C4ACE6-8AAE-49F2-A96D-94C4072E4D01}"/>
              </a:ext>
            </a:extLst>
          </p:cNvPr>
          <p:cNvGrpSpPr/>
          <p:nvPr/>
        </p:nvGrpSpPr>
        <p:grpSpPr>
          <a:xfrm>
            <a:off x="136423" y="4295291"/>
            <a:ext cx="5059425" cy="2222329"/>
            <a:chOff x="615817" y="4312499"/>
            <a:chExt cx="5059425" cy="2222329"/>
          </a:xfrm>
        </p:grpSpPr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694210F0-380A-4B03-AE03-CE1D5EC96C01}"/>
                </a:ext>
              </a:extLst>
            </p:cNvPr>
            <p:cNvSpPr/>
            <p:nvPr/>
          </p:nvSpPr>
          <p:spPr>
            <a:xfrm>
              <a:off x="615817" y="4312499"/>
              <a:ext cx="5059425" cy="2222329"/>
            </a:xfrm>
            <a:prstGeom prst="roundRect">
              <a:avLst/>
            </a:prstGeom>
            <a:noFill/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73589FB-9A04-4888-935E-2FB718B27288}"/>
                </a:ext>
              </a:extLst>
            </p:cNvPr>
            <p:cNvSpPr txBox="1"/>
            <p:nvPr/>
          </p:nvSpPr>
          <p:spPr>
            <a:xfrm>
              <a:off x="641725" y="5485321"/>
              <a:ext cx="2132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4625" indent="-174625"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Candara" panose="020E0502030303020204" pitchFamily="34" charset="0"/>
                </a:rPr>
                <a:t>Zero-day vulnerability</a:t>
              </a:r>
            </a:p>
            <a:p>
              <a:pPr marL="174625" indent="-174625"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Candara" panose="020E0502030303020204" pitchFamily="34" charset="0"/>
                </a:rPr>
                <a:t>Known vulnerability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A1727B0-C29C-4EC5-BFDB-2DFF3E98F4D1}"/>
                </a:ext>
              </a:extLst>
            </p:cNvPr>
            <p:cNvSpPr txBox="1"/>
            <p:nvPr/>
          </p:nvSpPr>
          <p:spPr>
            <a:xfrm>
              <a:off x="615817" y="4845879"/>
              <a:ext cx="17901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ndara" panose="020E0502030303020204" pitchFamily="34" charset="0"/>
                </a:rPr>
                <a:t>Vulnerabilities available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CCF5E05-D423-43D6-B190-59DE45A5912E}"/>
                </a:ext>
              </a:extLst>
            </p:cNvPr>
            <p:cNvSpPr txBox="1"/>
            <p:nvPr/>
          </p:nvSpPr>
          <p:spPr>
            <a:xfrm>
              <a:off x="805903" y="4441912"/>
              <a:ext cx="46904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ndara" panose="020E0502030303020204" pitchFamily="34" charset="0"/>
                </a:rPr>
                <a:t>Exploiting a vulnerability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8E352C4-742D-4718-82CA-F1FD4D154545}"/>
                    </a:ext>
                  </a:extLst>
                </p:cNvPr>
                <p:cNvSpPr txBox="1"/>
                <p:nvPr/>
              </p:nvSpPr>
              <p:spPr>
                <a:xfrm>
                  <a:off x="2774641" y="4791869"/>
                  <a:ext cx="2792894" cy="1539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en-US" sz="1600" dirty="0">
                      <a:solidFill>
                        <a:srgbClr val="FF0000"/>
                      </a:solidFill>
                      <a:latin typeface="Candara" panose="020E0502030303020204" pitchFamily="34" charset="0"/>
                    </a:rPr>
                    <a:t>CVSS database</a:t>
                  </a:r>
                  <a:r>
                    <a:rPr lang="en-US" sz="1600" dirty="0">
                      <a:latin typeface="Candara" panose="020E0502030303020204" pitchFamily="34" charset="0"/>
                    </a:rPr>
                    <a:t> scores each vulnerability out of 10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en-US" sz="1600" dirty="0">
                      <a:latin typeface="Candara" panose="020E0502030303020204" pitchFamily="34" charset="0"/>
                    </a:rPr>
                    <a:t>Probability of successful exploit</a:t>
                  </a:r>
                  <a:br>
                    <a:rPr lang="en-US" sz="1600" dirty="0">
                      <a:latin typeface="Candara" panose="020E0502030303020204" pitchFamily="34" charset="0"/>
                    </a:rPr>
                  </a:b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CVSS</m:t>
                          </m:r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a14:m>
                  <a:endParaRPr lang="en-US" sz="1600" dirty="0">
                    <a:latin typeface="Candara" panose="020E0502030303020204" pitchFamily="34" charset="0"/>
                  </a:endParaRPr>
                </a:p>
              </p:txBody>
            </p:sp>
          </mc:Choice>
          <mc:Fallback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A8E352C4-742D-4718-82CA-F1FD4D154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4641" y="4791869"/>
                  <a:ext cx="2792894" cy="1539845"/>
                </a:xfrm>
                <a:prstGeom prst="rect">
                  <a:avLst/>
                </a:prstGeom>
                <a:blipFill>
                  <a:blip r:embed="rId3"/>
                  <a:stretch>
                    <a:fillRect l="-873" t="-1186" r="-21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0C0B36EF-0432-4CDD-8334-8E2605F63AE9}"/>
              </a:ext>
            </a:extLst>
          </p:cNvPr>
          <p:cNvSpPr/>
          <p:nvPr/>
        </p:nvSpPr>
        <p:spPr>
          <a:xfrm>
            <a:off x="3719582" y="3100151"/>
            <a:ext cx="813751" cy="65420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D63D655-C95B-4DF6-89B9-2F43DA879D07}"/>
              </a:ext>
            </a:extLst>
          </p:cNvPr>
          <p:cNvGrpSpPr/>
          <p:nvPr/>
        </p:nvGrpSpPr>
        <p:grpSpPr>
          <a:xfrm>
            <a:off x="5352698" y="4572279"/>
            <a:ext cx="2888008" cy="1567991"/>
            <a:chOff x="5937941" y="4606169"/>
            <a:chExt cx="2888008" cy="1567991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CBF6C19F-50CF-4A6A-8039-3C63248A8867}"/>
                </a:ext>
              </a:extLst>
            </p:cNvPr>
            <p:cNvSpPr/>
            <p:nvPr/>
          </p:nvSpPr>
          <p:spPr>
            <a:xfrm>
              <a:off x="5937941" y="4606169"/>
              <a:ext cx="2888008" cy="1567991"/>
            </a:xfrm>
            <a:prstGeom prst="round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523D2889-9107-48E1-8A52-B8DC559AA410}"/>
                </a:ext>
              </a:extLst>
            </p:cNvPr>
            <p:cNvSpPr txBox="1"/>
            <p:nvPr/>
          </p:nvSpPr>
          <p:spPr>
            <a:xfrm>
              <a:off x="6096000" y="4673949"/>
              <a:ext cx="25808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ndara" panose="020E0502030303020204" pitchFamily="34" charset="0"/>
                </a:rPr>
                <a:t>Access condition from a successful exploit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47D1E4E4-9336-4DC7-BB56-B435D57B4308}"/>
                    </a:ext>
                  </a:extLst>
                </p:cNvPr>
                <p:cNvSpPr txBox="1"/>
                <p:nvPr/>
              </p:nvSpPr>
              <p:spPr>
                <a:xfrm>
                  <a:off x="6065850" y="5271269"/>
                  <a:ext cx="2632189" cy="6827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14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new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14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⋃"/>
                                <m:ctrlPr>
                                  <a:rPr lang="en-US" sz="140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  <m:brk m:alnAt="23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400" b="0" i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40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b="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m:rPr>
                            <m:sty m:val="p"/>
                          </m:rPr>
                          <a:rPr lang="en-US" sz="1400" b="0" i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prev</m:t>
                            </m:r>
                          </m:sub>
                        </m:sSub>
                        <m:r>
                          <a:rPr lang="en-US" sz="1400" b="0" i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Candara" panose="020E0502030303020204" pitchFamily="34" charset="0"/>
                  </a:endParaRPr>
                </a:p>
              </p:txBody>
            </p:sp>
          </mc:Choice>
          <mc:Fallback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47D1E4E4-9336-4DC7-BB56-B435D57B4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5850" y="5271269"/>
                  <a:ext cx="2632189" cy="6827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0AB5120A-1B02-4FAA-8FDF-8BE2A0D930B1}"/>
              </a:ext>
            </a:extLst>
          </p:cNvPr>
          <p:cNvSpPr/>
          <p:nvPr/>
        </p:nvSpPr>
        <p:spPr>
          <a:xfrm>
            <a:off x="6584024" y="3100151"/>
            <a:ext cx="813751" cy="65420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158CB13-7D7D-465F-B2AD-73CB45805CC4}"/>
              </a:ext>
            </a:extLst>
          </p:cNvPr>
          <p:cNvGrpSpPr/>
          <p:nvPr/>
        </p:nvGrpSpPr>
        <p:grpSpPr>
          <a:xfrm>
            <a:off x="8368615" y="4289051"/>
            <a:ext cx="3686962" cy="2025456"/>
            <a:chOff x="8368615" y="4289051"/>
            <a:chExt cx="3686962" cy="2025456"/>
          </a:xfrm>
        </p:grpSpPr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71B67C6A-812A-4356-BCF4-15AC26D3B1FC}"/>
                </a:ext>
              </a:extLst>
            </p:cNvPr>
            <p:cNvSpPr/>
            <p:nvPr/>
          </p:nvSpPr>
          <p:spPr>
            <a:xfrm>
              <a:off x="8368615" y="4289051"/>
              <a:ext cx="3686962" cy="2025456"/>
            </a:xfrm>
            <a:prstGeom prst="roundRect">
              <a:avLst/>
            </a:prstGeom>
            <a:noFill/>
            <a:ln w="19050"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99C246FD-7D46-41FB-A661-A80143885F3C}"/>
                    </a:ext>
                  </a:extLst>
                </p:cNvPr>
                <p:cNvSpPr txBox="1"/>
                <p:nvPr/>
              </p:nvSpPr>
              <p:spPr>
                <a:xfrm>
                  <a:off x="8424190" y="5190615"/>
                  <a:ext cx="3569544" cy="7579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1100" b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b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  <m:r>
                              <a:rPr lang="en-US" sz="11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∧</m:t>
                            </m:r>
                            <m:sSub>
                              <m:sSubPr>
                                <m:ctrlPr>
                                  <a:rPr lang="en-US" sz="1100" b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new</m:t>
                                </m:r>
                              </m:sub>
                            </m:sSub>
                          </m:e>
                        </m:d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1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10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100" b="1" i="0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i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b="0" i="0" smtClean="0">
                                            <a:latin typeface="Cambria Math" panose="02040503050406030204" pitchFamily="18" charset="0"/>
                                          </a:rPr>
                                          <m:t>prev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100" b="1" i="0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i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i="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  <m:e>
                                <m:r>
                                  <a:rPr lang="en-US" sz="1100" b="1" i="0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i="0"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b="0" i="0" smtClean="0">
                                            <a:latin typeface="Cambria Math" panose="02040503050406030204" pitchFamily="18" charset="0"/>
                                          </a:rPr>
                                          <m:t>prev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100" b="1" i="0">
                                    <a:latin typeface="Cambria Math" panose="02040503050406030204" pitchFamily="18" charset="0"/>
                                  </a:rPr>
                                  <m:t>𝐏</m:t>
                                </m:r>
                                <m:d>
                                  <m:dPr>
                                    <m:ctrlP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i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100" i="0">
                                            <a:latin typeface="Cambria Math" panose="02040503050406030204" pitchFamily="18" charset="0"/>
                                          </a:rPr>
                                          <m:t>k</m:t>
                                        </m:r>
                                      </m:sub>
                                    </m:sSub>
                                  </m:e>
                                </m:d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sz="110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100" i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a:rPr lang="en-US" sz="11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sz="110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i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sz="1100" b="1" i="0">
                                            <a:latin typeface="Cambria Math" panose="02040503050406030204" pitchFamily="18" charset="0"/>
                                          </a:rPr>
                                          <m:t>𝐏</m:t>
                                        </m:r>
                                        <m:d>
                                          <m:dPr>
                                            <m:ctrlPr>
                                              <a:rPr lang="en-US" sz="110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10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i="0">
                                                    <a:latin typeface="Cambria Math" panose="02040503050406030204" pitchFamily="18" charset="0"/>
                                                  </a:rPr>
                                                  <m:t>v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i="0">
                                                    <a:latin typeface="Cambria Math" panose="02040503050406030204" pitchFamily="18" charset="0"/>
                                                  </a:rPr>
                                                  <m:t>l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</m:nary>
                                <m: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1100" i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99C246FD-7D46-41FB-A661-A80143885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190" y="5190615"/>
                  <a:ext cx="3569544" cy="7579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31C29A9-43B0-4E71-8EC1-94A07CF941BD}"/>
                </a:ext>
              </a:extLst>
            </p:cNvPr>
            <p:cNvSpPr txBox="1"/>
            <p:nvPr/>
          </p:nvSpPr>
          <p:spPr>
            <a:xfrm>
              <a:off x="8606322" y="4458592"/>
              <a:ext cx="33607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ndara" panose="020E0502030303020204" pitchFamily="34" charset="0"/>
                </a:rPr>
                <a:t>Probability of reaching access condition from a given vulnerability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5587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/>
      <p:bldP spid="69" grpId="0"/>
      <p:bldP spid="70" grpId="0"/>
      <p:bldP spid="71" grpId="0"/>
      <p:bldP spid="78" grpId="0"/>
      <p:bldP spid="81" grpId="0"/>
      <p:bldP spid="82" grpId="0"/>
      <p:bldP spid="86" grpId="0" animBg="1"/>
      <p:bldP spid="87" grpId="0"/>
      <p:bldP spid="88" grpId="0"/>
      <p:bldP spid="89" grpId="0"/>
      <p:bldP spid="94" grpId="0"/>
      <p:bldP spid="187" grpId="0" animBg="1"/>
      <p:bldP spid="188" grpId="0" animBg="1"/>
      <p:bldP spid="189" grpId="0" animBg="1"/>
      <p:bldP spid="199" grpId="0" animBg="1"/>
      <p:bldP spid="20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Cyber Attack Model: Mean Time to Compromise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857866" y="764983"/>
            <a:ext cx="4906209" cy="1881758"/>
            <a:chOff x="223386" y="666997"/>
            <a:chExt cx="4906209" cy="1881758"/>
          </a:xfrm>
        </p:grpSpPr>
        <p:graphicFrame>
          <p:nvGraphicFramePr>
            <p:cNvPr id="65" name="Diagram 64"/>
            <p:cNvGraphicFramePr/>
            <p:nvPr>
              <p:extLst>
                <p:ext uri="{D42A27DB-BD31-4B8C-83A1-F6EECF244321}">
                  <p14:modId xmlns:p14="http://schemas.microsoft.com/office/powerpoint/2010/main" val="3066263781"/>
                </p:ext>
              </p:extLst>
            </p:nvPr>
          </p:nvGraphicFramePr>
          <p:xfrm>
            <a:off x="1035020" y="666997"/>
            <a:ext cx="3359698" cy="18817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1" r="6982" b="9741"/>
            <a:stretch/>
          </p:blipFill>
          <p:spPr>
            <a:xfrm>
              <a:off x="223386" y="1196396"/>
              <a:ext cx="716837" cy="82296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515" y="1287836"/>
              <a:ext cx="640080" cy="64008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305549" y="4787193"/>
                <a:ext cx="5572125" cy="152247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Mean time to compromise target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</m:sSub>
                  </m:oMath>
                </a14:m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 through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 possible vulnerabilities</a:t>
                </a:r>
                <a:br>
                  <a:rPr lang="en-US" sz="1200" b="1" dirty="0">
                    <a:latin typeface="Candara" panose="020E0502030303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MTTC</m:t>
                    </m:r>
                    <m:d>
                      <m:dPr>
                        <m:ctrlPr>
                          <a:rPr lang="en-US" sz="1200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e>
                    </m:d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MTTC</m:t>
                    </m:r>
                    <m:d>
                      <m:dPr>
                        <m:ctrlPr>
                          <a:rPr lang="en-US" sz="1200" b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prev</m:t>
                            </m:r>
                          </m:sub>
                        </m:sSub>
                      </m:e>
                    </m:d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b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200" b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r>
                          <a:rPr lang="en-US" sz="12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sz="1200" b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2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𝐓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200" dirty="0">
                  <a:latin typeface="Candara" panose="020E0502030303020204" pitchFamily="34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200" b="1" dirty="0">
                    <a:latin typeface="Candara" panose="020E0502030303020204" pitchFamily="34" charset="0"/>
                    <a:cs typeface="Arial" panose="020B0604020202020204" pitchFamily="34" charset="0"/>
                  </a:rPr>
                  <a:t>Attack Efficiency: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𝜁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MTTC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200" dirty="0">
                  <a:latin typeface="Candara" panose="020E0502030303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549" y="4787193"/>
                <a:ext cx="5572125" cy="1522474"/>
              </a:xfrm>
              <a:prstGeom prst="roundRect">
                <a:avLst/>
              </a:prstGeom>
              <a:blipFill>
                <a:blip r:embed="rId9"/>
                <a:stretch>
                  <a:fillRect t="-3600" b="-312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93281" y="2682436"/>
            <a:ext cx="5034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ndara" panose="020E0502030303020204" pitchFamily="34" charset="0"/>
                <a:cs typeface="Arial" panose="020B0604020202020204" pitchFamily="34" charset="0"/>
              </a:rPr>
              <a:t>Mean time to compromise a vulnerability[Ref]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A60F8FE1-4700-448A-8033-C6E369205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63654"/>
              </p:ext>
            </p:extLst>
          </p:nvPr>
        </p:nvGraphicFramePr>
        <p:xfrm>
          <a:off x="753085" y="3020329"/>
          <a:ext cx="4687593" cy="15110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62531">
                  <a:extLst>
                    <a:ext uri="{9D8B030D-6E8A-4147-A177-3AD203B41FA5}">
                      <a16:colId xmlns:a16="http://schemas.microsoft.com/office/drawing/2014/main" val="3566596908"/>
                    </a:ext>
                  </a:extLst>
                </a:gridCol>
                <a:gridCol w="1562531">
                  <a:extLst>
                    <a:ext uri="{9D8B030D-6E8A-4147-A177-3AD203B41FA5}">
                      <a16:colId xmlns:a16="http://schemas.microsoft.com/office/drawing/2014/main" val="1395068807"/>
                    </a:ext>
                  </a:extLst>
                </a:gridCol>
                <a:gridCol w="1562531">
                  <a:extLst>
                    <a:ext uri="{9D8B030D-6E8A-4147-A177-3AD203B41FA5}">
                      <a16:colId xmlns:a16="http://schemas.microsoft.com/office/drawing/2014/main" val="2939090236"/>
                    </a:ext>
                  </a:extLst>
                </a:gridCol>
              </a:tblGrid>
              <a:tr h="474766">
                <a:tc>
                  <a:txBody>
                    <a:bodyPr/>
                    <a:lstStyle/>
                    <a:p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Known vulnerability</a:t>
                      </a:r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Zero-day vulnerability</a:t>
                      </a:r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410716"/>
                  </a:ext>
                </a:extLst>
              </a:tr>
              <a:tr h="474766">
                <a:tc>
                  <a:txBody>
                    <a:bodyPr/>
                    <a:lstStyle/>
                    <a:p>
                      <a:r>
                        <a:rPr lang="en-US" sz="1400" dirty="0"/>
                        <a:t>Known to intruder</a:t>
                      </a:r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 day</a:t>
                      </a:r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 days</a:t>
                      </a:r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981985"/>
                  </a:ext>
                </a:extLst>
              </a:tr>
              <a:tr h="474766">
                <a:tc>
                  <a:txBody>
                    <a:bodyPr/>
                    <a:lstStyle/>
                    <a:p>
                      <a:r>
                        <a:rPr lang="en-US" sz="1400" dirty="0"/>
                        <a:t>Unknown to intruder</a:t>
                      </a:r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5.8 days</a:t>
                      </a:r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65 days</a:t>
                      </a:r>
                      <a:endParaRPr lang="en-US" sz="14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89682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B2D217E-FA6C-4CBB-B4C8-93CE97826EEF}"/>
              </a:ext>
            </a:extLst>
          </p:cNvPr>
          <p:cNvSpPr txBox="1"/>
          <p:nvPr/>
        </p:nvSpPr>
        <p:spPr>
          <a:xfrm>
            <a:off x="743560" y="4595875"/>
            <a:ext cx="46944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Scale the time by CVSS score.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For unknown vulnerability or code for exploit scale by skill level of intruder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E25DF3-4DD3-4710-8D50-29776DE818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3354" y="764409"/>
            <a:ext cx="4454795" cy="402336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51B686-C086-4A9B-90A1-B6FD553F9938}"/>
              </a:ext>
            </a:extLst>
          </p:cNvPr>
          <p:cNvSpPr/>
          <p:nvPr/>
        </p:nvSpPr>
        <p:spPr>
          <a:xfrm>
            <a:off x="6197154" y="764984"/>
            <a:ext cx="5747196" cy="5550226"/>
          </a:xfrm>
          <a:prstGeom prst="roundRect">
            <a:avLst>
              <a:gd name="adj" fmla="val 9375"/>
            </a:avLst>
          </a:prstGeom>
          <a:noFill/>
          <a:ln w="19050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405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Cyber Attack Model: Substation LAN Model 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32" y="1535631"/>
            <a:ext cx="4572000" cy="29135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F728D0-5E0B-4F43-B3C7-0B976BC2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1301215"/>
            <a:ext cx="5577840" cy="337904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EFC2C4-A172-4146-A09F-ABFD5B4EE906}"/>
              </a:ext>
            </a:extLst>
          </p:cNvPr>
          <p:cNvSpPr/>
          <p:nvPr/>
        </p:nvSpPr>
        <p:spPr>
          <a:xfrm>
            <a:off x="1341121" y="5156766"/>
            <a:ext cx="9509760" cy="991460"/>
          </a:xfrm>
          <a:prstGeom prst="round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An expert intruder takes considerably less time to compromise substation HMIs connected to Model A LAN architecture than less experienced adversaries. </a:t>
            </a:r>
          </a:p>
        </p:txBody>
      </p:sp>
    </p:spTree>
    <p:extLst>
      <p:ext uri="{BB962C8B-B14F-4D97-AF65-F5344CB8AC3E}">
        <p14:creationId xmlns:p14="http://schemas.microsoft.com/office/powerpoint/2010/main" val="6401749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Cyber Attack Model: Substation LAN Models B and 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4" y="3938681"/>
            <a:ext cx="3749040" cy="2389091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17" y="3938681"/>
            <a:ext cx="3730753" cy="23774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BCFA1A-41ED-4A14-965D-98456662E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34" y="864294"/>
            <a:ext cx="5442320" cy="2926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F54FF-1546-4096-B40A-07A7E9608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2" y="935200"/>
            <a:ext cx="5394960" cy="26473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56B95E-8096-4387-A540-27391234552E}"/>
              </a:ext>
            </a:extLst>
          </p:cNvPr>
          <p:cNvSpPr/>
          <p:nvPr/>
        </p:nvSpPr>
        <p:spPr>
          <a:xfrm>
            <a:off x="360707" y="698813"/>
            <a:ext cx="5596147" cy="5777613"/>
          </a:xfrm>
          <a:prstGeom prst="roundRect">
            <a:avLst>
              <a:gd name="adj" fmla="val 10984"/>
            </a:avLst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5E3E9E7-51A6-42A9-88CE-7E31022C3575}"/>
              </a:ext>
            </a:extLst>
          </p:cNvPr>
          <p:cNvSpPr/>
          <p:nvPr/>
        </p:nvSpPr>
        <p:spPr>
          <a:xfrm>
            <a:off x="6232574" y="698812"/>
            <a:ext cx="5596147" cy="5777613"/>
          </a:xfrm>
          <a:prstGeom prst="roundRect">
            <a:avLst>
              <a:gd name="adj" fmla="val 10984"/>
            </a:avLst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BF62374-BA38-45C6-BADE-51006AAFC817}"/>
              </a:ext>
            </a:extLst>
          </p:cNvPr>
          <p:cNvSpPr/>
          <p:nvPr/>
        </p:nvSpPr>
        <p:spPr>
          <a:xfrm>
            <a:off x="4347105" y="4603150"/>
            <a:ext cx="1506583" cy="604404"/>
          </a:xfrm>
          <a:prstGeom prst="round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Model B LAN architecture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B86EAF-7C5B-421C-880F-73C990C68282}"/>
              </a:ext>
            </a:extLst>
          </p:cNvPr>
          <p:cNvSpPr/>
          <p:nvPr/>
        </p:nvSpPr>
        <p:spPr>
          <a:xfrm>
            <a:off x="6333168" y="4603149"/>
            <a:ext cx="1506583" cy="604405"/>
          </a:xfrm>
          <a:prstGeom prst="round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Model C LAN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166198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Cyber Attack Model: Control Center SCADA Model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641AC5-D328-4F44-A542-B0491CF8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73" y="844100"/>
            <a:ext cx="5212080" cy="2531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580EE-E63A-4C40-A0B2-E19B825BC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5" y="3587618"/>
            <a:ext cx="3767333" cy="237744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3AE622A-4D07-4572-B94F-CF538438B615}"/>
              </a:ext>
            </a:extLst>
          </p:cNvPr>
          <p:cNvSpPr/>
          <p:nvPr/>
        </p:nvSpPr>
        <p:spPr>
          <a:xfrm>
            <a:off x="424938" y="698813"/>
            <a:ext cx="5596147" cy="5777613"/>
          </a:xfrm>
          <a:prstGeom prst="roundRect">
            <a:avLst>
              <a:gd name="adj" fmla="val 10984"/>
            </a:avLst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8A7DC3-DEDF-4675-A5D8-ED378144C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848" y="880343"/>
            <a:ext cx="3874244" cy="2468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E56DAA-9FF6-4C9E-BE8C-95C173284E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55" y="3476311"/>
            <a:ext cx="3912230" cy="246888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234859-23AB-4845-9C6D-3A10C9AF5FB3}"/>
              </a:ext>
            </a:extLst>
          </p:cNvPr>
          <p:cNvSpPr/>
          <p:nvPr/>
        </p:nvSpPr>
        <p:spPr>
          <a:xfrm>
            <a:off x="6166897" y="698812"/>
            <a:ext cx="5596147" cy="5777613"/>
          </a:xfrm>
          <a:prstGeom prst="roundRect">
            <a:avLst>
              <a:gd name="adj" fmla="val 10984"/>
            </a:avLst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705BFC5-45CE-4C74-BF42-593B6829F7CD}"/>
              </a:ext>
            </a:extLst>
          </p:cNvPr>
          <p:cNvSpPr/>
          <p:nvPr/>
        </p:nvSpPr>
        <p:spPr>
          <a:xfrm>
            <a:off x="6333168" y="5910629"/>
            <a:ext cx="5245809" cy="365735"/>
          </a:xfrm>
          <a:prstGeom prst="roundRect">
            <a:avLst>
              <a:gd name="adj" fmla="val 45240"/>
            </a:avLst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Comparison of security level of different cyber architectures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E8F0E0-49D1-49AE-A12B-8550C06AD347}"/>
              </a:ext>
            </a:extLst>
          </p:cNvPr>
          <p:cNvSpPr/>
          <p:nvPr/>
        </p:nvSpPr>
        <p:spPr>
          <a:xfrm>
            <a:off x="4272065" y="4401411"/>
            <a:ext cx="1662962" cy="749854"/>
          </a:xfrm>
          <a:prstGeom prst="round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ndara" panose="020E0502030303020204" pitchFamily="34" charset="0"/>
              </a:rPr>
              <a:t>Control center SCADA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503998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Candara" panose="020E0502030303020204" pitchFamily="34" charset="0"/>
                <a:cs typeface="Arial" panose="020B0604020202020204" pitchFamily="34" charset="0"/>
              </a:rPr>
              <a:t>Physical Model: Impact on Power System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0" y="2343150"/>
            <a:ext cx="5181600" cy="3968409"/>
          </a:xfrm>
          <a:prstGeom prst="rect">
            <a:avLst/>
          </a:prstGeom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952455485"/>
              </p:ext>
            </p:extLst>
          </p:nvPr>
        </p:nvGraphicFramePr>
        <p:xfrm>
          <a:off x="295274" y="638175"/>
          <a:ext cx="11791952" cy="2114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290030" y="4427462"/>
                <a:ext cx="4263310" cy="183477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Impact analysis for contingency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400" dirty="0">
                  <a:latin typeface="Candara" panose="020E0502030303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sz="1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𝟎𝟏</m:t>
                          </m:r>
                        </m:den>
                      </m:f>
                      <m:r>
                        <a:rPr lang="en-US" sz="14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sz="1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4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𝟎𝟓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latin typeface="Candara" panose="020E0502030303020204" pitchFamily="34" charset="0"/>
                  <a:cs typeface="Arial" panose="020B0604020202020204" pitchFamily="34" charset="0"/>
                </a:endParaRPr>
              </a:p>
              <a:p>
                <a:endParaRPr lang="en-US" sz="1400" i="1" dirty="0">
                  <a:latin typeface="Candara" panose="020E0502030303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r>
                  <a:rPr lang="en-US" sz="1400" dirty="0">
                    <a:latin typeface="Candara" panose="020E0502030303020204" pitchFamily="34" charset="0"/>
                    <a:cs typeface="Arial" panose="020B0604020202020204" pitchFamily="34" charset="0"/>
                  </a:rPr>
                  <a:t>Net impact of a cyber attack on a substation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endParaRPr lang="en-US" sz="1400" dirty="0">
                  <a:latin typeface="Candara" panose="020E0502030303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𝑀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>
                  <a:latin typeface="Candara" panose="020E0502030303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30" y="4427462"/>
                <a:ext cx="4263310" cy="18347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65" y="2298069"/>
            <a:ext cx="3195285" cy="1920240"/>
          </a:xfrm>
          <a:prstGeom prst="rect">
            <a:avLst/>
          </a:prstGeom>
        </p:spPr>
      </p:pic>
      <p:sp>
        <p:nvSpPr>
          <p:cNvPr id="16" name="Content Placeholder 6"/>
          <p:cNvSpPr txBox="1">
            <a:spLocks/>
          </p:cNvSpPr>
          <p:nvPr/>
        </p:nvSpPr>
        <p:spPr>
          <a:xfrm>
            <a:off x="290029" y="2298069"/>
            <a:ext cx="3166710" cy="1920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latin typeface="Candara" panose="020E0502030303020204" pitchFamily="34" charset="0"/>
                <a:cs typeface="Arial" panose="020B0604020202020204" pitchFamily="34" charset="0"/>
              </a:rPr>
              <a:t>IED list for Substation 2 (Buses: 2, 30)</a:t>
            </a:r>
          </a:p>
          <a:p>
            <a:pPr marL="228600" lvl="1" indent="-114300"/>
            <a:r>
              <a:rPr lang="en-US" sz="1100" dirty="0">
                <a:latin typeface="Candara" panose="020E0502030303020204" pitchFamily="34" charset="0"/>
                <a:cs typeface="Arial" panose="020B0604020202020204" pitchFamily="34" charset="0"/>
              </a:rPr>
              <a:t>Generator G30 circuit breaker.</a:t>
            </a:r>
          </a:p>
          <a:p>
            <a:pPr marL="228600" lvl="1" indent="-114300"/>
            <a:r>
              <a:rPr lang="en-US" sz="1100" dirty="0">
                <a:latin typeface="Candara" panose="020E0502030303020204" pitchFamily="34" charset="0"/>
                <a:cs typeface="Arial" panose="020B0604020202020204" pitchFamily="34" charset="0"/>
              </a:rPr>
              <a:t>Transformer 2-30 LV side circuit breaker.</a:t>
            </a:r>
          </a:p>
          <a:p>
            <a:pPr marL="228600" lvl="1" indent="-114300"/>
            <a:r>
              <a:rPr lang="en-US" sz="1100" dirty="0">
                <a:latin typeface="Candara" panose="020E0502030303020204" pitchFamily="34" charset="0"/>
                <a:cs typeface="Arial" panose="020B0604020202020204" pitchFamily="34" charset="0"/>
              </a:rPr>
              <a:t>Transformer 2-30 HV side circuit breaker.</a:t>
            </a:r>
          </a:p>
          <a:p>
            <a:pPr marL="228600" lvl="1" indent="-114300"/>
            <a:r>
              <a:rPr lang="en-US" sz="1100" dirty="0">
                <a:latin typeface="Candara" panose="020E0502030303020204" pitchFamily="34" charset="0"/>
                <a:cs typeface="Arial" panose="020B0604020202020204" pitchFamily="34" charset="0"/>
              </a:rPr>
              <a:t>Line 2-1 circuit breaker.</a:t>
            </a:r>
          </a:p>
          <a:p>
            <a:pPr marL="228600" lvl="1" indent="-114300"/>
            <a:r>
              <a:rPr lang="en-US" sz="1100" dirty="0">
                <a:latin typeface="Candara" panose="020E0502030303020204" pitchFamily="34" charset="0"/>
                <a:cs typeface="Arial" panose="020B0604020202020204" pitchFamily="34" charset="0"/>
              </a:rPr>
              <a:t>Line 2-3 circuit breaker.</a:t>
            </a:r>
          </a:p>
          <a:p>
            <a:pPr marL="228600" lvl="1" indent="-114300"/>
            <a:r>
              <a:rPr lang="en-US" sz="1100" dirty="0">
                <a:latin typeface="Candara" panose="020E0502030303020204" pitchFamily="34" charset="0"/>
                <a:cs typeface="Arial" panose="020B0604020202020204" pitchFamily="34" charset="0"/>
              </a:rPr>
              <a:t>Line 2-25 circuit breaker.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608740" y="4873557"/>
                <a:ext cx="2136710" cy="942587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latin typeface="Candara" panose="020E0502030303020204" pitchFamily="34" charset="0"/>
                    <a:cs typeface="Arial" panose="020B0604020202020204" pitchFamily="34" charset="0"/>
                  </a:rPr>
                  <a:t>Risk of a cyber attack on goal c in substation 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Risk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𝜁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)∙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𝑆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100" i="1" dirty="0">
                  <a:latin typeface="Candara" panose="020E0502030303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740" y="4873557"/>
                <a:ext cx="2136710" cy="94258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728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5"/>
          <p:cNvSpPr>
            <a:spLocks noGrp="1"/>
          </p:cNvSpPr>
          <p:nvPr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1" y="0"/>
            <a:ext cx="12207607" cy="550506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Impact of a Cyber-Physical Attack on IEEE 39-bus Power System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6624734"/>
            <a:ext cx="12207607" cy="233265"/>
          </a:xfrm>
          <a:prstGeom prst="rect">
            <a:avLst/>
          </a:prstGeom>
          <a:solidFill>
            <a:srgbClr val="901A5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0" y="1778375"/>
            <a:ext cx="5143500" cy="3200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874" y="1778375"/>
            <a:ext cx="525779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3438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01A53"/>
        </a:solidFill>
        <a:ln>
          <a:solidFill>
            <a:schemeClr val="accent2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1376</Words>
  <Application>Microsoft Office PowerPoint</Application>
  <PresentationFormat>Widescreen</PresentationFormat>
  <Paragraphs>254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Acherus Grotesque</vt:lpstr>
      <vt:lpstr>AcherusGrotesqueLight</vt:lpstr>
      <vt:lpstr>Arial</vt:lpstr>
      <vt:lpstr>Calibri</vt:lpstr>
      <vt:lpstr>Calibri Light</vt:lpstr>
      <vt:lpstr>Cambria Math</vt:lpstr>
      <vt:lpstr>Candara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Virginia Bioinformatics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Rounak Meyur</dc:creator>
  <cp:lastModifiedBy>Meyur, Rounak</cp:lastModifiedBy>
  <cp:revision>63</cp:revision>
  <dcterms:created xsi:type="dcterms:W3CDTF">2018-12-05T04:58:13Z</dcterms:created>
  <dcterms:modified xsi:type="dcterms:W3CDTF">2020-02-02T20:44:18Z</dcterms:modified>
</cp:coreProperties>
</file>